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0" r:id="rId3"/>
    <p:sldId id="269" r:id="rId4"/>
    <p:sldId id="259" r:id="rId5"/>
    <p:sldId id="257" r:id="rId6"/>
    <p:sldId id="264" r:id="rId7"/>
    <p:sldId id="258" r:id="rId8"/>
    <p:sldId id="267" r:id="rId9"/>
    <p:sldId id="268" r:id="rId10"/>
    <p:sldId id="265" r:id="rId11"/>
    <p:sldId id="271" r:id="rId12"/>
    <p:sldId id="272" r:id="rId13"/>
    <p:sldId id="273" r:id="rId14"/>
    <p:sldId id="274" r:id="rId15"/>
    <p:sldId id="275" r:id="rId16"/>
    <p:sldId id="276" r:id="rId17"/>
    <p:sldId id="277" r:id="rId18"/>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4133"/>
    <a:srgbClr val="F484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6046" autoAdjust="0"/>
  </p:normalViewPr>
  <p:slideViewPr>
    <p:cSldViewPr snapToGrid="0">
      <p:cViewPr>
        <p:scale>
          <a:sx n="80" d="100"/>
          <a:sy n="80" d="100"/>
        </p:scale>
        <p:origin x="82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CCB48-8E58-42D9-AA03-011DFDCC722C}" type="datetimeFigureOut">
              <a:rPr lang="en-GB" smtClean="0"/>
              <a:t>08/03/2023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851BDD-DCCA-4CB8-94B9-AF31D1A2E499}" type="slidenum">
              <a:rPr lang="en-GB" smtClean="0"/>
              <a:t>‹#›</a:t>
            </a:fld>
            <a:endParaRPr lang="en-GB"/>
          </a:p>
        </p:txBody>
      </p:sp>
    </p:spTree>
    <p:extLst>
      <p:ext uri="{BB962C8B-B14F-4D97-AF65-F5344CB8AC3E}">
        <p14:creationId xmlns:p14="http://schemas.microsoft.com/office/powerpoint/2010/main" val="1502019380"/>
      </p:ext>
    </p:extLst>
  </p:cSld>
  <p:clrMap bg1="lt1" tx1="dk1" bg2="lt2" tx2="dk2" accent1="accent1" accent2="accent2" accent3="accent3" accent4="accent4" accent5="accent5" accent6="accent6" hlink="hlink" folHlink="folHlink"/>
  <p:notesStyle>
    <a:lvl1pPr marL="0" algn="l" defTabSz="1075334" rtl="0" eaLnBrk="1" latinLnBrk="0" hangingPunct="1">
      <a:defRPr sz="1411" kern="1200">
        <a:solidFill>
          <a:schemeClr val="tx1"/>
        </a:solidFill>
        <a:latin typeface="+mn-lt"/>
        <a:ea typeface="+mn-ea"/>
        <a:cs typeface="+mn-cs"/>
      </a:defRPr>
    </a:lvl1pPr>
    <a:lvl2pPr marL="537667" algn="l" defTabSz="1075334" rtl="0" eaLnBrk="1" latinLnBrk="0" hangingPunct="1">
      <a:defRPr sz="1411" kern="1200">
        <a:solidFill>
          <a:schemeClr val="tx1"/>
        </a:solidFill>
        <a:latin typeface="+mn-lt"/>
        <a:ea typeface="+mn-ea"/>
        <a:cs typeface="+mn-cs"/>
      </a:defRPr>
    </a:lvl2pPr>
    <a:lvl3pPr marL="1075334" algn="l" defTabSz="1075334" rtl="0" eaLnBrk="1" latinLnBrk="0" hangingPunct="1">
      <a:defRPr sz="1411" kern="1200">
        <a:solidFill>
          <a:schemeClr val="tx1"/>
        </a:solidFill>
        <a:latin typeface="+mn-lt"/>
        <a:ea typeface="+mn-ea"/>
        <a:cs typeface="+mn-cs"/>
      </a:defRPr>
    </a:lvl3pPr>
    <a:lvl4pPr marL="1613002" algn="l" defTabSz="1075334" rtl="0" eaLnBrk="1" latinLnBrk="0" hangingPunct="1">
      <a:defRPr sz="1411" kern="1200">
        <a:solidFill>
          <a:schemeClr val="tx1"/>
        </a:solidFill>
        <a:latin typeface="+mn-lt"/>
        <a:ea typeface="+mn-ea"/>
        <a:cs typeface="+mn-cs"/>
      </a:defRPr>
    </a:lvl4pPr>
    <a:lvl5pPr marL="2150669" algn="l" defTabSz="1075334" rtl="0" eaLnBrk="1" latinLnBrk="0" hangingPunct="1">
      <a:defRPr sz="1411" kern="1200">
        <a:solidFill>
          <a:schemeClr val="tx1"/>
        </a:solidFill>
        <a:latin typeface="+mn-lt"/>
        <a:ea typeface="+mn-ea"/>
        <a:cs typeface="+mn-cs"/>
      </a:defRPr>
    </a:lvl5pPr>
    <a:lvl6pPr marL="2688336" algn="l" defTabSz="1075334" rtl="0" eaLnBrk="1" latinLnBrk="0" hangingPunct="1">
      <a:defRPr sz="1411" kern="1200">
        <a:solidFill>
          <a:schemeClr val="tx1"/>
        </a:solidFill>
        <a:latin typeface="+mn-lt"/>
        <a:ea typeface="+mn-ea"/>
        <a:cs typeface="+mn-cs"/>
      </a:defRPr>
    </a:lvl6pPr>
    <a:lvl7pPr marL="3226003" algn="l" defTabSz="1075334" rtl="0" eaLnBrk="1" latinLnBrk="0" hangingPunct="1">
      <a:defRPr sz="1411" kern="1200">
        <a:solidFill>
          <a:schemeClr val="tx1"/>
        </a:solidFill>
        <a:latin typeface="+mn-lt"/>
        <a:ea typeface="+mn-ea"/>
        <a:cs typeface="+mn-cs"/>
      </a:defRPr>
    </a:lvl7pPr>
    <a:lvl8pPr marL="3763670" algn="l" defTabSz="1075334" rtl="0" eaLnBrk="1" latinLnBrk="0" hangingPunct="1">
      <a:defRPr sz="1411" kern="1200">
        <a:solidFill>
          <a:schemeClr val="tx1"/>
        </a:solidFill>
        <a:latin typeface="+mn-lt"/>
        <a:ea typeface="+mn-ea"/>
        <a:cs typeface="+mn-cs"/>
      </a:defRPr>
    </a:lvl8pPr>
    <a:lvl9pPr marL="4301338" algn="l" defTabSz="1075334" rtl="0" eaLnBrk="1" latinLnBrk="0" hangingPunct="1">
      <a:defRPr sz="141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51BDD-DCCA-4CB8-94B9-AF31D1A2E499}" type="slidenum">
              <a:rPr lang="en-GB" smtClean="0"/>
              <a:t>8</a:t>
            </a:fld>
            <a:endParaRPr lang="en-GB"/>
          </a:p>
        </p:txBody>
      </p:sp>
    </p:spTree>
    <p:extLst>
      <p:ext uri="{BB962C8B-B14F-4D97-AF65-F5344CB8AC3E}">
        <p14:creationId xmlns:p14="http://schemas.microsoft.com/office/powerpoint/2010/main" val="90254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851BDD-DCCA-4CB8-94B9-AF31D1A2E499}" type="slidenum">
              <a:rPr lang="en-GB" smtClean="0"/>
              <a:t>9</a:t>
            </a:fld>
            <a:endParaRPr lang="en-GB"/>
          </a:p>
        </p:txBody>
      </p:sp>
    </p:spTree>
    <p:extLst>
      <p:ext uri="{BB962C8B-B14F-4D97-AF65-F5344CB8AC3E}">
        <p14:creationId xmlns:p14="http://schemas.microsoft.com/office/powerpoint/2010/main" val="1488356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smtClean="0"/>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13E47C-A3A2-4C82-A15C-94201183FBBB}"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2A56B3-DCE3-4884-8EFA-68508086A8EB}" type="slidenum">
              <a:rPr lang="en-GB" smtClean="0"/>
              <a:t>‹#›</a:t>
            </a:fld>
            <a:endParaRPr lang="en-GB"/>
          </a:p>
        </p:txBody>
      </p:sp>
    </p:spTree>
    <p:extLst>
      <p:ext uri="{BB962C8B-B14F-4D97-AF65-F5344CB8AC3E}">
        <p14:creationId xmlns:p14="http://schemas.microsoft.com/office/powerpoint/2010/main" val="90437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13E47C-A3A2-4C82-A15C-94201183FBBB}"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2A56B3-DCE3-4884-8EFA-68508086A8EB}" type="slidenum">
              <a:rPr lang="en-GB" smtClean="0"/>
              <a:t>‹#›</a:t>
            </a:fld>
            <a:endParaRPr lang="en-GB"/>
          </a:p>
        </p:txBody>
      </p:sp>
    </p:spTree>
    <p:extLst>
      <p:ext uri="{BB962C8B-B14F-4D97-AF65-F5344CB8AC3E}">
        <p14:creationId xmlns:p14="http://schemas.microsoft.com/office/powerpoint/2010/main" val="124036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13E47C-A3A2-4C82-A15C-94201183FBBB}"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2A56B3-DCE3-4884-8EFA-68508086A8EB}" type="slidenum">
              <a:rPr lang="en-GB" smtClean="0"/>
              <a:t>‹#›</a:t>
            </a:fld>
            <a:endParaRPr lang="en-GB"/>
          </a:p>
        </p:txBody>
      </p:sp>
    </p:spTree>
    <p:extLst>
      <p:ext uri="{BB962C8B-B14F-4D97-AF65-F5344CB8AC3E}">
        <p14:creationId xmlns:p14="http://schemas.microsoft.com/office/powerpoint/2010/main" val="405357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13E47C-A3A2-4C82-A15C-94201183FBBB}"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2A56B3-DCE3-4884-8EFA-68508086A8EB}" type="slidenum">
              <a:rPr lang="en-GB" smtClean="0"/>
              <a:t>‹#›</a:t>
            </a:fld>
            <a:endParaRPr lang="en-GB"/>
          </a:p>
        </p:txBody>
      </p:sp>
    </p:spTree>
    <p:extLst>
      <p:ext uri="{BB962C8B-B14F-4D97-AF65-F5344CB8AC3E}">
        <p14:creationId xmlns:p14="http://schemas.microsoft.com/office/powerpoint/2010/main" val="75901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smtClean="0"/>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13E47C-A3A2-4C82-A15C-94201183FBBB}"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2A56B3-DCE3-4884-8EFA-68508086A8EB}" type="slidenum">
              <a:rPr lang="en-GB" smtClean="0"/>
              <a:t>‹#›</a:t>
            </a:fld>
            <a:endParaRPr lang="en-GB"/>
          </a:p>
        </p:txBody>
      </p:sp>
    </p:spTree>
    <p:extLst>
      <p:ext uri="{BB962C8B-B14F-4D97-AF65-F5344CB8AC3E}">
        <p14:creationId xmlns:p14="http://schemas.microsoft.com/office/powerpoint/2010/main" val="121592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3E47C-A3A2-4C82-A15C-94201183FBBB}" type="datetimeFigureOut">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2A56B3-DCE3-4884-8EFA-68508086A8EB}" type="slidenum">
              <a:rPr lang="en-GB" smtClean="0"/>
              <a:t>‹#›</a:t>
            </a:fld>
            <a:endParaRPr lang="en-GB"/>
          </a:p>
        </p:txBody>
      </p:sp>
    </p:spTree>
    <p:extLst>
      <p:ext uri="{BB962C8B-B14F-4D97-AF65-F5344CB8AC3E}">
        <p14:creationId xmlns:p14="http://schemas.microsoft.com/office/powerpoint/2010/main" val="85293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13E47C-A3A2-4C82-A15C-94201183FBBB}" type="datetimeFigureOut">
              <a:rPr lang="en-GB" smtClean="0"/>
              <a:t>08/03/2023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2A56B3-DCE3-4884-8EFA-68508086A8EB}" type="slidenum">
              <a:rPr lang="en-GB" smtClean="0"/>
              <a:t>‹#›</a:t>
            </a:fld>
            <a:endParaRPr lang="en-GB"/>
          </a:p>
        </p:txBody>
      </p:sp>
    </p:spTree>
    <p:extLst>
      <p:ext uri="{BB962C8B-B14F-4D97-AF65-F5344CB8AC3E}">
        <p14:creationId xmlns:p14="http://schemas.microsoft.com/office/powerpoint/2010/main" val="170270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13E47C-A3A2-4C82-A15C-94201183FBBB}" type="datetimeFigureOut">
              <a:rPr lang="en-GB" smtClean="0"/>
              <a:t>08/03/2023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2A56B3-DCE3-4884-8EFA-68508086A8EB}" type="slidenum">
              <a:rPr lang="en-GB" smtClean="0"/>
              <a:t>‹#›</a:t>
            </a:fld>
            <a:endParaRPr lang="en-GB"/>
          </a:p>
        </p:txBody>
      </p:sp>
    </p:spTree>
    <p:extLst>
      <p:ext uri="{BB962C8B-B14F-4D97-AF65-F5344CB8AC3E}">
        <p14:creationId xmlns:p14="http://schemas.microsoft.com/office/powerpoint/2010/main" val="51659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3E47C-A3A2-4C82-A15C-94201183FBBB}" type="datetimeFigureOut">
              <a:rPr lang="en-GB" smtClean="0"/>
              <a:t>08/03/2023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2A56B3-DCE3-4884-8EFA-68508086A8EB}" type="slidenum">
              <a:rPr lang="en-GB" smtClean="0"/>
              <a:t>‹#›</a:t>
            </a:fld>
            <a:endParaRPr lang="en-GB"/>
          </a:p>
        </p:txBody>
      </p:sp>
    </p:spTree>
    <p:extLst>
      <p:ext uri="{BB962C8B-B14F-4D97-AF65-F5344CB8AC3E}">
        <p14:creationId xmlns:p14="http://schemas.microsoft.com/office/powerpoint/2010/main" val="256709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Edit Master text styles</a:t>
            </a:r>
          </a:p>
        </p:txBody>
      </p:sp>
      <p:sp>
        <p:nvSpPr>
          <p:cNvPr id="5" name="Date Placeholder 4"/>
          <p:cNvSpPr>
            <a:spLocks noGrp="1"/>
          </p:cNvSpPr>
          <p:nvPr>
            <p:ph type="dt" sz="half" idx="10"/>
          </p:nvPr>
        </p:nvSpPr>
        <p:spPr/>
        <p:txBody>
          <a:bodyPr/>
          <a:lstStyle/>
          <a:p>
            <a:fld id="{7C13E47C-A3A2-4C82-A15C-94201183FBBB}" type="datetimeFigureOut">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2A56B3-DCE3-4884-8EFA-68508086A8EB}" type="slidenum">
              <a:rPr lang="en-GB" smtClean="0"/>
              <a:t>‹#›</a:t>
            </a:fld>
            <a:endParaRPr lang="en-GB"/>
          </a:p>
        </p:txBody>
      </p:sp>
    </p:spTree>
    <p:extLst>
      <p:ext uri="{BB962C8B-B14F-4D97-AF65-F5344CB8AC3E}">
        <p14:creationId xmlns:p14="http://schemas.microsoft.com/office/powerpoint/2010/main" val="4121864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smtClean="0"/>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Edit Master text styles</a:t>
            </a:r>
          </a:p>
        </p:txBody>
      </p:sp>
      <p:sp>
        <p:nvSpPr>
          <p:cNvPr id="5" name="Date Placeholder 4"/>
          <p:cNvSpPr>
            <a:spLocks noGrp="1"/>
          </p:cNvSpPr>
          <p:nvPr>
            <p:ph type="dt" sz="half" idx="10"/>
          </p:nvPr>
        </p:nvSpPr>
        <p:spPr/>
        <p:txBody>
          <a:bodyPr/>
          <a:lstStyle/>
          <a:p>
            <a:fld id="{7C13E47C-A3A2-4C82-A15C-94201183FBBB}" type="datetimeFigureOut">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2A56B3-DCE3-4884-8EFA-68508086A8EB}" type="slidenum">
              <a:rPr lang="en-GB" smtClean="0"/>
              <a:t>‹#›</a:t>
            </a:fld>
            <a:endParaRPr lang="en-GB"/>
          </a:p>
        </p:txBody>
      </p:sp>
    </p:spTree>
    <p:extLst>
      <p:ext uri="{BB962C8B-B14F-4D97-AF65-F5344CB8AC3E}">
        <p14:creationId xmlns:p14="http://schemas.microsoft.com/office/powerpoint/2010/main" val="253932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7C13E47C-A3A2-4C82-A15C-94201183FBBB}" type="datetimeFigureOut">
              <a:rPr lang="en-GB" smtClean="0"/>
              <a:t>08/03/2023</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202A56B3-DCE3-4884-8EFA-68508086A8EB}" type="slidenum">
              <a:rPr lang="en-GB" smtClean="0"/>
              <a:t>‹#›</a:t>
            </a:fld>
            <a:endParaRPr lang="en-GB"/>
          </a:p>
        </p:txBody>
      </p:sp>
    </p:spTree>
    <p:extLst>
      <p:ext uri="{BB962C8B-B14F-4D97-AF65-F5344CB8AC3E}">
        <p14:creationId xmlns:p14="http://schemas.microsoft.com/office/powerpoint/2010/main" val="420055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Session 2: Through the lens of Doncaster’s Older Residents</a:t>
            </a:r>
            <a:endParaRPr lang="en-GB" dirty="0"/>
          </a:p>
        </p:txBody>
      </p:sp>
      <p:pic>
        <p:nvPicPr>
          <p:cNvPr id="5" name="Picture 4"/>
          <p:cNvPicPr>
            <a:picLocks noChangeAspect="1"/>
          </p:cNvPicPr>
          <p:nvPr/>
        </p:nvPicPr>
        <p:blipFill>
          <a:blip r:embed="rId2"/>
          <a:stretch>
            <a:fillRect/>
          </a:stretch>
        </p:blipFill>
        <p:spPr>
          <a:xfrm>
            <a:off x="208376" y="3288890"/>
            <a:ext cx="12384847" cy="1611861"/>
          </a:xfrm>
          <a:prstGeom prst="rect">
            <a:avLst/>
          </a:prstGeom>
        </p:spPr>
      </p:pic>
    </p:spTree>
    <p:extLst>
      <p:ext uri="{BB962C8B-B14F-4D97-AF65-F5344CB8AC3E}">
        <p14:creationId xmlns:p14="http://schemas.microsoft.com/office/powerpoint/2010/main" val="3962759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2285" y="234184"/>
            <a:ext cx="12384847" cy="1611861"/>
          </a:xfrm>
          <a:prstGeom prst="rect">
            <a:avLst/>
          </a:prstGeom>
        </p:spPr>
      </p:pic>
      <p:sp>
        <p:nvSpPr>
          <p:cNvPr id="2" name="Title 1"/>
          <p:cNvSpPr>
            <a:spLocks noGrp="1"/>
          </p:cNvSpPr>
          <p:nvPr>
            <p:ph type="title"/>
          </p:nvPr>
        </p:nvSpPr>
        <p:spPr>
          <a:xfrm>
            <a:off x="1267568" y="155563"/>
            <a:ext cx="11041380" cy="1855788"/>
          </a:xfrm>
        </p:spPr>
        <p:txBody>
          <a:bodyPr>
            <a:normAutofit/>
          </a:bodyPr>
          <a:lstStyle/>
          <a:p>
            <a:pPr algn="r"/>
            <a:r>
              <a:rPr lang="en-GB" sz="4800" dirty="0" smtClean="0">
                <a:latin typeface="Arial Narrow" panose="020B0606020202030204" pitchFamily="34" charset="0"/>
              </a:rPr>
              <a:t>Dementia</a:t>
            </a:r>
            <a:endParaRPr lang="en-GB" sz="4800" dirty="0">
              <a:latin typeface="Arial Narrow" panose="020B0606020202030204" pitchFamily="34" charset="0"/>
            </a:endParaRPr>
          </a:p>
        </p:txBody>
      </p:sp>
      <p:sp>
        <p:nvSpPr>
          <p:cNvPr id="5" name="TextBox 4"/>
          <p:cNvSpPr txBox="1"/>
          <p:nvPr/>
        </p:nvSpPr>
        <p:spPr>
          <a:xfrm>
            <a:off x="448842" y="8656488"/>
            <a:ext cx="5826551" cy="646331"/>
          </a:xfrm>
          <a:prstGeom prst="rect">
            <a:avLst/>
          </a:prstGeom>
          <a:solidFill>
            <a:srgbClr val="F4847B"/>
          </a:solidFill>
          <a:ln>
            <a:solidFill>
              <a:srgbClr val="F4847B"/>
            </a:solidFill>
          </a:ln>
        </p:spPr>
        <p:txBody>
          <a:bodyPr wrap="square" rtlCol="0">
            <a:spAutoFit/>
          </a:bodyPr>
          <a:lstStyle/>
          <a:p>
            <a:pPr algn="ctr"/>
            <a:r>
              <a:rPr lang="en-GB" dirty="0"/>
              <a:t>Doncaster has reported around 3.9% of its population aged 65+ has dementia.</a:t>
            </a:r>
          </a:p>
        </p:txBody>
      </p:sp>
      <p:pic>
        <p:nvPicPr>
          <p:cNvPr id="7" name="Picture 6"/>
          <p:cNvPicPr>
            <a:picLocks noChangeAspect="1"/>
          </p:cNvPicPr>
          <p:nvPr/>
        </p:nvPicPr>
        <p:blipFill>
          <a:blip r:embed="rId3"/>
          <a:stretch>
            <a:fillRect/>
          </a:stretch>
        </p:blipFill>
        <p:spPr>
          <a:xfrm>
            <a:off x="509416" y="5171305"/>
            <a:ext cx="5705404" cy="3429312"/>
          </a:xfrm>
          <a:prstGeom prst="rect">
            <a:avLst/>
          </a:prstGeom>
          <a:ln w="57150">
            <a:solidFill>
              <a:srgbClr val="F4847B"/>
            </a:solidFill>
          </a:ln>
        </p:spPr>
      </p:pic>
      <p:pic>
        <p:nvPicPr>
          <p:cNvPr id="3" name="Picture 2"/>
          <p:cNvPicPr>
            <a:picLocks noChangeAspect="1"/>
          </p:cNvPicPr>
          <p:nvPr/>
        </p:nvPicPr>
        <p:blipFill>
          <a:blip r:embed="rId4"/>
          <a:stretch>
            <a:fillRect/>
          </a:stretch>
        </p:blipFill>
        <p:spPr>
          <a:xfrm>
            <a:off x="6499892" y="3650481"/>
            <a:ext cx="5908148" cy="4375066"/>
          </a:xfrm>
          <a:prstGeom prst="rect">
            <a:avLst/>
          </a:prstGeom>
          <a:ln w="57150">
            <a:solidFill>
              <a:srgbClr val="E94133"/>
            </a:solidFill>
          </a:ln>
        </p:spPr>
      </p:pic>
      <p:sp>
        <p:nvSpPr>
          <p:cNvPr id="4" name="Rectangle 3"/>
          <p:cNvSpPr/>
          <p:nvPr/>
        </p:nvSpPr>
        <p:spPr>
          <a:xfrm>
            <a:off x="548709" y="2081498"/>
            <a:ext cx="5666111" cy="923330"/>
          </a:xfrm>
          <a:prstGeom prst="rect">
            <a:avLst/>
          </a:prstGeom>
          <a:solidFill>
            <a:srgbClr val="F4847B"/>
          </a:solidFill>
          <a:ln w="57150">
            <a:solidFill>
              <a:srgbClr val="E94133"/>
            </a:solidFill>
          </a:ln>
        </p:spPr>
        <p:txBody>
          <a:bodyPr wrap="square">
            <a:spAutoFit/>
          </a:bodyPr>
          <a:lstStyle/>
          <a:p>
            <a:pPr algn="ctr"/>
            <a:r>
              <a:rPr lang="en-GB" dirty="0"/>
              <a:t>Dementia is a syndrome characterised by a decline in intellectual function and is usually diagnosed to those in later life. </a:t>
            </a:r>
          </a:p>
        </p:txBody>
      </p:sp>
      <p:sp>
        <p:nvSpPr>
          <p:cNvPr id="6" name="Rectangle 5"/>
          <p:cNvSpPr/>
          <p:nvPr/>
        </p:nvSpPr>
        <p:spPr>
          <a:xfrm>
            <a:off x="6499892" y="8025547"/>
            <a:ext cx="6106332" cy="954107"/>
          </a:xfrm>
          <a:prstGeom prst="rect">
            <a:avLst/>
          </a:prstGeom>
        </p:spPr>
        <p:txBody>
          <a:bodyPr wrap="square">
            <a:spAutoFit/>
          </a:bodyPr>
          <a:lstStyle/>
          <a:p>
            <a:r>
              <a:rPr lang="en-GB" sz="1400" i="1" dirty="0"/>
              <a:t>The recorded dementia prevalence is the number of people with dementia recorded on GP practice registers as a proportion of the people (all ages) registered at each GP practice. Where allocated to a local authority boundary this was done using the postcode of the practice</a:t>
            </a:r>
          </a:p>
        </p:txBody>
      </p:sp>
      <p:pic>
        <p:nvPicPr>
          <p:cNvPr id="8" name="Picture 7"/>
          <p:cNvPicPr>
            <a:picLocks noChangeAspect="1"/>
          </p:cNvPicPr>
          <p:nvPr/>
        </p:nvPicPr>
        <p:blipFill>
          <a:blip r:embed="rId5"/>
          <a:stretch>
            <a:fillRect/>
          </a:stretch>
        </p:blipFill>
        <p:spPr>
          <a:xfrm>
            <a:off x="1240976" y="3071099"/>
            <a:ext cx="4242284" cy="1925774"/>
          </a:xfrm>
          <a:prstGeom prst="rect">
            <a:avLst/>
          </a:prstGeom>
        </p:spPr>
      </p:pic>
      <p:sp>
        <p:nvSpPr>
          <p:cNvPr id="10" name="Rectangle 9"/>
          <p:cNvSpPr/>
          <p:nvPr/>
        </p:nvSpPr>
        <p:spPr>
          <a:xfrm>
            <a:off x="6400800" y="2047290"/>
            <a:ext cx="6106332" cy="1477328"/>
          </a:xfrm>
          <a:prstGeom prst="rect">
            <a:avLst/>
          </a:prstGeom>
        </p:spPr>
        <p:txBody>
          <a:bodyPr wrap="square">
            <a:spAutoFit/>
          </a:bodyPr>
          <a:lstStyle/>
          <a:p>
            <a:pPr algn="ctr"/>
            <a:r>
              <a:rPr lang="en-GB" dirty="0">
                <a:latin typeface="Arial Narrow" panose="020B0606020202030204" pitchFamily="34" charset="0"/>
              </a:rPr>
              <a:t>Rates of dementia in Doncaster </a:t>
            </a:r>
            <a:r>
              <a:rPr lang="en-GB" dirty="0" smtClean="0">
                <a:latin typeface="Arial Narrow" panose="020B0606020202030204" pitchFamily="34" charset="0"/>
              </a:rPr>
              <a:t>have </a:t>
            </a:r>
            <a:r>
              <a:rPr lang="en-GB" dirty="0">
                <a:latin typeface="Arial Narrow" panose="020B0606020202030204" pitchFamily="34" charset="0"/>
              </a:rPr>
              <a:t>remained roughly stable since 2016.</a:t>
            </a:r>
          </a:p>
          <a:p>
            <a:endParaRPr lang="en-GB" dirty="0">
              <a:latin typeface="Arial Narrow" panose="020B0606020202030204" pitchFamily="34" charset="0"/>
            </a:endParaRPr>
          </a:p>
          <a:p>
            <a:pPr algn="ctr"/>
            <a:r>
              <a:rPr lang="en-GB" dirty="0" smtClean="0">
                <a:latin typeface="Arial Narrow" panose="020B0606020202030204" pitchFamily="34" charset="0"/>
              </a:rPr>
              <a:t>Doncaster </a:t>
            </a:r>
            <a:r>
              <a:rPr lang="en-GB" dirty="0">
                <a:latin typeface="Arial Narrow" panose="020B0606020202030204" pitchFamily="34" charset="0"/>
              </a:rPr>
              <a:t>residents are similarly likely to be diagnosed with dementia than national average.</a:t>
            </a:r>
          </a:p>
        </p:txBody>
      </p:sp>
    </p:spTree>
    <p:extLst>
      <p:ext uri="{BB962C8B-B14F-4D97-AF65-F5344CB8AC3E}">
        <p14:creationId xmlns:p14="http://schemas.microsoft.com/office/powerpoint/2010/main" val="775832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Local Insight Summary</a:t>
            </a:r>
            <a:endParaRPr lang="en-GB" dirty="0"/>
          </a:p>
        </p:txBody>
      </p:sp>
      <p:pic>
        <p:nvPicPr>
          <p:cNvPr id="5" name="Picture 4"/>
          <p:cNvPicPr>
            <a:picLocks noChangeAspect="1"/>
          </p:cNvPicPr>
          <p:nvPr/>
        </p:nvPicPr>
        <p:blipFill>
          <a:blip r:embed="rId2"/>
          <a:stretch>
            <a:fillRect/>
          </a:stretch>
        </p:blipFill>
        <p:spPr>
          <a:xfrm>
            <a:off x="208376" y="3288890"/>
            <a:ext cx="12384847" cy="1611861"/>
          </a:xfrm>
          <a:prstGeom prst="rect">
            <a:avLst/>
          </a:prstGeom>
        </p:spPr>
      </p:pic>
    </p:spTree>
    <p:extLst>
      <p:ext uri="{BB962C8B-B14F-4D97-AF65-F5344CB8AC3E}">
        <p14:creationId xmlns:p14="http://schemas.microsoft.com/office/powerpoint/2010/main" val="170374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2123" y="437406"/>
            <a:ext cx="12384847" cy="1611861"/>
          </a:xfrm>
          <a:prstGeom prst="rect">
            <a:avLst/>
          </a:prstGeom>
        </p:spPr>
      </p:pic>
      <p:sp>
        <p:nvSpPr>
          <p:cNvPr id="2" name="Rectangle 1"/>
          <p:cNvSpPr/>
          <p:nvPr/>
        </p:nvSpPr>
        <p:spPr>
          <a:xfrm>
            <a:off x="7223109" y="437406"/>
            <a:ext cx="5165260" cy="1446550"/>
          </a:xfrm>
          <a:prstGeom prst="rect">
            <a:avLst/>
          </a:prstGeom>
        </p:spPr>
        <p:txBody>
          <a:bodyPr wrap="none">
            <a:spAutoFit/>
          </a:bodyPr>
          <a:lstStyle/>
          <a:p>
            <a:r>
              <a:rPr lang="en-GB" sz="4400" dirty="0" smtClean="0">
                <a:latin typeface="Arial Narrow" panose="020B0606020202030204" pitchFamily="34" charset="0"/>
              </a:rPr>
              <a:t>Doncaster Talks Survey </a:t>
            </a:r>
          </a:p>
          <a:p>
            <a:pPr algn="r"/>
            <a:r>
              <a:rPr lang="en-GB" sz="4400" dirty="0" smtClean="0">
                <a:latin typeface="Arial Narrow" panose="020B0606020202030204" pitchFamily="34" charset="0"/>
              </a:rPr>
              <a:t>Responses </a:t>
            </a:r>
            <a:endParaRPr lang="en-GB" sz="4400" dirty="0">
              <a:latin typeface="Arial Narrow" panose="020B0606020202030204" pitchFamily="34" charset="0"/>
            </a:endParaRPr>
          </a:p>
        </p:txBody>
      </p:sp>
      <p:graphicFrame>
        <p:nvGraphicFramePr>
          <p:cNvPr id="7" name="Table 6">
            <a:extLst>
              <a:ext uri="{FF2B5EF4-FFF2-40B4-BE49-F238E27FC236}">
                <a16:creationId xmlns:a16="http://schemas.microsoft.com/office/drawing/2014/main" id="{4A408EF6-F299-D68F-D89C-60D6F669C1A5}"/>
              </a:ext>
            </a:extLst>
          </p:cNvPr>
          <p:cNvGraphicFramePr>
            <a:graphicFrameLocks noGrp="1"/>
          </p:cNvGraphicFramePr>
          <p:nvPr>
            <p:extLst>
              <p:ext uri="{D42A27DB-BD31-4B8C-83A1-F6EECF244321}">
                <p14:modId xmlns:p14="http://schemas.microsoft.com/office/powerpoint/2010/main" val="1071155418"/>
              </p:ext>
            </p:extLst>
          </p:nvPr>
        </p:nvGraphicFramePr>
        <p:xfrm>
          <a:off x="4018549" y="2586791"/>
          <a:ext cx="5787190" cy="6424860"/>
        </p:xfrm>
        <a:graphic>
          <a:graphicData uri="http://schemas.openxmlformats.org/drawingml/2006/table">
            <a:tbl>
              <a:tblPr firstRow="1" bandRow="1">
                <a:tableStyleId>{5C22544A-7EE6-4342-B048-85BDC9FD1C3A}</a:tableStyleId>
              </a:tblPr>
              <a:tblGrid>
                <a:gridCol w="4657439">
                  <a:extLst>
                    <a:ext uri="{9D8B030D-6E8A-4147-A177-3AD203B41FA5}">
                      <a16:colId xmlns:a16="http://schemas.microsoft.com/office/drawing/2014/main" val="2808460915"/>
                    </a:ext>
                  </a:extLst>
                </a:gridCol>
                <a:gridCol w="1129751">
                  <a:extLst>
                    <a:ext uri="{9D8B030D-6E8A-4147-A177-3AD203B41FA5}">
                      <a16:colId xmlns:a16="http://schemas.microsoft.com/office/drawing/2014/main" val="2947904796"/>
                    </a:ext>
                  </a:extLst>
                </a:gridCol>
              </a:tblGrid>
              <a:tr h="1056779">
                <a:tc>
                  <a:txBody>
                    <a:bodyPr/>
                    <a:lstStyle/>
                    <a:p>
                      <a:pPr lvl="0" algn="ctr">
                        <a:buNone/>
                      </a:pPr>
                      <a:r>
                        <a:rPr lang="en-GB" sz="2000" dirty="0" smtClean="0">
                          <a:effectLst/>
                        </a:rPr>
                        <a:t>‘’What</a:t>
                      </a:r>
                      <a:r>
                        <a:rPr lang="en-GB" sz="2000" baseline="0" dirty="0" smtClean="0">
                          <a:effectLst/>
                        </a:rPr>
                        <a:t> is u</a:t>
                      </a:r>
                      <a:r>
                        <a:rPr lang="en-GB" sz="2000" dirty="0" smtClean="0">
                          <a:effectLst/>
                        </a:rPr>
                        <a:t>nfair about life in Doncaster ‘’</a:t>
                      </a:r>
                      <a:endParaRPr lang="en-GB" sz="2000" dirty="0">
                        <a:effectLst/>
                      </a:endParaRPr>
                    </a:p>
                  </a:txBody>
                  <a:tcPr anchor="ctr">
                    <a:solidFill>
                      <a:srgbClr val="E94133"/>
                    </a:solidFill>
                  </a:tcPr>
                </a:tc>
                <a:tc>
                  <a:txBody>
                    <a:bodyPr/>
                    <a:lstStyle/>
                    <a:p>
                      <a:pPr lvl="0" algn="ctr">
                        <a:buNone/>
                      </a:pPr>
                      <a:r>
                        <a:rPr lang="en-GB" sz="1800" dirty="0">
                          <a:effectLst/>
                        </a:rPr>
                        <a:t>% of </a:t>
                      </a:r>
                      <a:r>
                        <a:rPr lang="en-GB" sz="1800" dirty="0" smtClean="0">
                          <a:effectLst/>
                        </a:rPr>
                        <a:t>responses</a:t>
                      </a:r>
                      <a:endParaRPr lang="en-GB" sz="1800" dirty="0">
                        <a:effectLst/>
                      </a:endParaRPr>
                    </a:p>
                  </a:txBody>
                  <a:tcPr anchor="ctr">
                    <a:solidFill>
                      <a:srgbClr val="E94133"/>
                    </a:solidFill>
                  </a:tcPr>
                </a:tc>
                <a:extLst>
                  <a:ext uri="{0D108BD9-81ED-4DB2-BD59-A6C34878D82A}">
                    <a16:rowId xmlns:a16="http://schemas.microsoft.com/office/drawing/2014/main" val="68153047"/>
                  </a:ext>
                </a:extLst>
              </a:tr>
              <a:tr h="765411">
                <a:tc>
                  <a:txBody>
                    <a:bodyPr/>
                    <a:lstStyle/>
                    <a:p>
                      <a:pPr algn="ctr" fontAlgn="auto"/>
                      <a:r>
                        <a:rPr lang="en-GB" sz="2000" dirty="0">
                          <a:effectLst/>
                        </a:rPr>
                        <a:t>​</a:t>
                      </a:r>
                      <a:r>
                        <a:rPr lang="en-GB" sz="2000" b="1" dirty="0">
                          <a:effectLst/>
                        </a:rPr>
                        <a:t>Unfair investment by area </a:t>
                      </a:r>
                      <a:endParaRPr lang="en-GB" sz="2000" dirty="0">
                        <a:effectLst/>
                        <a:latin typeface="Calibri" panose="020F0502020204030204" pitchFamily="34" charset="0"/>
                      </a:endParaRPr>
                    </a:p>
                  </a:txBody>
                  <a:tcPr anchor="ctr">
                    <a:solidFill>
                      <a:srgbClr val="F4847B"/>
                    </a:solidFill>
                  </a:tcPr>
                </a:tc>
                <a:tc>
                  <a:txBody>
                    <a:bodyPr/>
                    <a:lstStyle/>
                    <a:p>
                      <a:pPr algn="ctr" fontAlgn="auto"/>
                      <a:r>
                        <a:rPr lang="en-GB" sz="2000" dirty="0">
                          <a:effectLst/>
                          <a:latin typeface="Calibri" panose="020F0502020204030204" pitchFamily="34" charset="0"/>
                        </a:rPr>
                        <a:t>18.2</a:t>
                      </a:r>
                    </a:p>
                  </a:txBody>
                  <a:tcPr anchor="ctr">
                    <a:solidFill>
                      <a:srgbClr val="F4847B"/>
                    </a:solidFill>
                  </a:tcPr>
                </a:tc>
                <a:extLst>
                  <a:ext uri="{0D108BD9-81ED-4DB2-BD59-A6C34878D82A}">
                    <a16:rowId xmlns:a16="http://schemas.microsoft.com/office/drawing/2014/main" val="3943925216"/>
                  </a:ext>
                </a:extLst>
              </a:tr>
              <a:tr h="771174">
                <a:tc>
                  <a:txBody>
                    <a:bodyPr/>
                    <a:lstStyle/>
                    <a:p>
                      <a:pPr algn="ctr" fontAlgn="auto"/>
                      <a:r>
                        <a:rPr lang="en-GB" sz="2000">
                          <a:effectLst/>
                        </a:rPr>
                        <a:t>​</a:t>
                      </a:r>
                      <a:r>
                        <a:rPr lang="en-GB" sz="2000" b="1">
                          <a:effectLst/>
                        </a:rPr>
                        <a:t>Anti-social behaviour </a:t>
                      </a:r>
                      <a:endParaRPr lang="en-GB" sz="2000" b="0">
                        <a:effectLst/>
                      </a:endParaRPr>
                    </a:p>
                  </a:txBody>
                  <a:tcPr anchor="ctr">
                    <a:solidFill>
                      <a:srgbClr val="F4847B"/>
                    </a:solidFill>
                  </a:tcPr>
                </a:tc>
                <a:tc>
                  <a:txBody>
                    <a:bodyPr/>
                    <a:lstStyle/>
                    <a:p>
                      <a:pPr algn="ctr" fontAlgn="auto"/>
                      <a:r>
                        <a:rPr lang="en-GB" sz="2000" b="0" dirty="0">
                          <a:effectLst/>
                        </a:rPr>
                        <a:t>10.4</a:t>
                      </a:r>
                    </a:p>
                  </a:txBody>
                  <a:tcPr anchor="ctr">
                    <a:solidFill>
                      <a:srgbClr val="F4847B"/>
                    </a:solidFill>
                  </a:tcPr>
                </a:tc>
                <a:extLst>
                  <a:ext uri="{0D108BD9-81ED-4DB2-BD59-A6C34878D82A}">
                    <a16:rowId xmlns:a16="http://schemas.microsoft.com/office/drawing/2014/main" val="3932457444"/>
                  </a:ext>
                </a:extLst>
              </a:tr>
              <a:tr h="765411">
                <a:tc>
                  <a:txBody>
                    <a:bodyPr/>
                    <a:lstStyle/>
                    <a:p>
                      <a:pPr algn="ctr" fontAlgn="auto"/>
                      <a:r>
                        <a:rPr lang="en-GB" sz="2000">
                          <a:effectLst/>
                        </a:rPr>
                        <a:t>​</a:t>
                      </a:r>
                      <a:r>
                        <a:rPr lang="en-GB" sz="2000" b="1">
                          <a:effectLst/>
                        </a:rPr>
                        <a:t>Public Transport</a:t>
                      </a:r>
                      <a:endParaRPr lang="en-GB" sz="2000" b="0">
                        <a:effectLst/>
                      </a:endParaRPr>
                    </a:p>
                  </a:txBody>
                  <a:tcPr anchor="ctr">
                    <a:solidFill>
                      <a:srgbClr val="F4847B"/>
                    </a:solidFill>
                  </a:tcPr>
                </a:tc>
                <a:tc>
                  <a:txBody>
                    <a:bodyPr/>
                    <a:lstStyle/>
                    <a:p>
                      <a:pPr algn="ctr" fontAlgn="auto"/>
                      <a:r>
                        <a:rPr lang="en-GB" sz="2000" b="0" dirty="0">
                          <a:effectLst/>
                        </a:rPr>
                        <a:t>10.4</a:t>
                      </a:r>
                    </a:p>
                  </a:txBody>
                  <a:tcPr anchor="ctr">
                    <a:solidFill>
                      <a:srgbClr val="F4847B"/>
                    </a:solidFill>
                  </a:tcPr>
                </a:tc>
                <a:extLst>
                  <a:ext uri="{0D108BD9-81ED-4DB2-BD59-A6C34878D82A}">
                    <a16:rowId xmlns:a16="http://schemas.microsoft.com/office/drawing/2014/main" val="1501146710"/>
                  </a:ext>
                </a:extLst>
              </a:tr>
              <a:tr h="769852">
                <a:tc>
                  <a:txBody>
                    <a:bodyPr/>
                    <a:lstStyle/>
                    <a:p>
                      <a:pPr algn="ctr" fontAlgn="auto"/>
                      <a:r>
                        <a:rPr lang="en-GB" sz="2000" b="1" dirty="0">
                          <a:effectLst/>
                        </a:rPr>
                        <a:t>Private Transport</a:t>
                      </a:r>
                    </a:p>
                  </a:txBody>
                  <a:tcPr anchor="ctr">
                    <a:solidFill>
                      <a:srgbClr val="F4847B"/>
                    </a:solidFill>
                  </a:tcPr>
                </a:tc>
                <a:tc>
                  <a:txBody>
                    <a:bodyPr/>
                    <a:lstStyle/>
                    <a:p>
                      <a:pPr algn="ctr" fontAlgn="auto"/>
                      <a:r>
                        <a:rPr lang="en-GB" sz="2000" dirty="0">
                          <a:effectLst/>
                        </a:rPr>
                        <a:t>7.3</a:t>
                      </a:r>
                    </a:p>
                  </a:txBody>
                  <a:tcPr anchor="ctr">
                    <a:solidFill>
                      <a:srgbClr val="F4847B"/>
                    </a:solidFill>
                  </a:tcPr>
                </a:tc>
                <a:extLst>
                  <a:ext uri="{0D108BD9-81ED-4DB2-BD59-A6C34878D82A}">
                    <a16:rowId xmlns:a16="http://schemas.microsoft.com/office/drawing/2014/main" val="3563463760"/>
                  </a:ext>
                </a:extLst>
              </a:tr>
              <a:tr h="765411">
                <a:tc>
                  <a:txBody>
                    <a:bodyPr/>
                    <a:lstStyle/>
                    <a:p>
                      <a:pPr algn="ctr" fontAlgn="auto"/>
                      <a:r>
                        <a:rPr lang="en-GB" sz="2000" dirty="0">
                          <a:effectLst/>
                        </a:rPr>
                        <a:t>​</a:t>
                      </a:r>
                      <a:r>
                        <a:rPr lang="en-GB" sz="2000" b="1" dirty="0">
                          <a:effectLst/>
                        </a:rPr>
                        <a:t>Perception of Place </a:t>
                      </a:r>
                      <a:endParaRPr lang="en-GB" sz="2000" dirty="0">
                        <a:effectLst/>
                      </a:endParaRPr>
                    </a:p>
                  </a:txBody>
                  <a:tcPr anchor="ctr">
                    <a:solidFill>
                      <a:srgbClr val="F4847B"/>
                    </a:solidFill>
                  </a:tcPr>
                </a:tc>
                <a:tc>
                  <a:txBody>
                    <a:bodyPr/>
                    <a:lstStyle/>
                    <a:p>
                      <a:pPr algn="ctr" fontAlgn="auto"/>
                      <a:r>
                        <a:rPr lang="en-GB" sz="2000" dirty="0">
                          <a:effectLst/>
                        </a:rPr>
                        <a:t>6.8</a:t>
                      </a:r>
                    </a:p>
                  </a:txBody>
                  <a:tcPr anchor="ctr">
                    <a:solidFill>
                      <a:srgbClr val="F4847B"/>
                    </a:solidFill>
                  </a:tcPr>
                </a:tc>
                <a:extLst>
                  <a:ext uri="{0D108BD9-81ED-4DB2-BD59-A6C34878D82A}">
                    <a16:rowId xmlns:a16="http://schemas.microsoft.com/office/drawing/2014/main" val="1250667559"/>
                  </a:ext>
                </a:extLst>
              </a:tr>
              <a:tr h="765411">
                <a:tc>
                  <a:txBody>
                    <a:bodyPr/>
                    <a:lstStyle/>
                    <a:p>
                      <a:pPr algn="ctr" fontAlgn="auto"/>
                      <a:r>
                        <a:rPr lang="en-GB" sz="2000">
                          <a:effectLst/>
                        </a:rPr>
                        <a:t>​</a:t>
                      </a:r>
                      <a:r>
                        <a:rPr lang="en-GB" sz="2000" b="1">
                          <a:effectLst/>
                        </a:rPr>
                        <a:t>Local Govt</a:t>
                      </a:r>
                      <a:endParaRPr lang="en-GB" sz="2000" b="0">
                        <a:effectLst/>
                      </a:endParaRPr>
                    </a:p>
                  </a:txBody>
                  <a:tcPr anchor="ctr">
                    <a:solidFill>
                      <a:srgbClr val="F4847B"/>
                    </a:solidFill>
                  </a:tcPr>
                </a:tc>
                <a:tc>
                  <a:txBody>
                    <a:bodyPr/>
                    <a:lstStyle/>
                    <a:p>
                      <a:pPr algn="ctr" fontAlgn="auto"/>
                      <a:r>
                        <a:rPr lang="en-GB" sz="2000" b="0" dirty="0">
                          <a:effectLst/>
                        </a:rPr>
                        <a:t>6.8</a:t>
                      </a:r>
                    </a:p>
                  </a:txBody>
                  <a:tcPr anchor="ctr">
                    <a:solidFill>
                      <a:srgbClr val="F4847B"/>
                    </a:solidFill>
                  </a:tcPr>
                </a:tc>
                <a:extLst>
                  <a:ext uri="{0D108BD9-81ED-4DB2-BD59-A6C34878D82A}">
                    <a16:rowId xmlns:a16="http://schemas.microsoft.com/office/drawing/2014/main" val="1867593934"/>
                  </a:ext>
                </a:extLst>
              </a:tr>
              <a:tr h="765411">
                <a:tc>
                  <a:txBody>
                    <a:bodyPr/>
                    <a:lstStyle/>
                    <a:p>
                      <a:pPr algn="ctr" fontAlgn="auto"/>
                      <a:r>
                        <a:rPr lang="en-GB" sz="2000" b="1">
                          <a:effectLst/>
                        </a:rPr>
                        <a:t>Intergenerational unfairness</a:t>
                      </a:r>
                    </a:p>
                  </a:txBody>
                  <a:tcPr anchor="ctr">
                    <a:solidFill>
                      <a:srgbClr val="F4847B"/>
                    </a:solidFill>
                  </a:tcPr>
                </a:tc>
                <a:tc>
                  <a:txBody>
                    <a:bodyPr/>
                    <a:lstStyle/>
                    <a:p>
                      <a:pPr algn="ctr" fontAlgn="auto"/>
                      <a:r>
                        <a:rPr lang="en-GB" sz="2000" b="0" dirty="0">
                          <a:effectLst/>
                        </a:rPr>
                        <a:t>5.7</a:t>
                      </a:r>
                    </a:p>
                  </a:txBody>
                  <a:tcPr anchor="ctr">
                    <a:solidFill>
                      <a:srgbClr val="F4847B"/>
                    </a:solidFill>
                  </a:tcPr>
                </a:tc>
                <a:extLst>
                  <a:ext uri="{0D108BD9-81ED-4DB2-BD59-A6C34878D82A}">
                    <a16:rowId xmlns:a16="http://schemas.microsoft.com/office/drawing/2014/main" val="2789175492"/>
                  </a:ext>
                </a:extLst>
              </a:tr>
            </a:tbl>
          </a:graphicData>
        </a:graphic>
      </p:graphicFrame>
      <p:sp>
        <p:nvSpPr>
          <p:cNvPr id="10" name="Rounded Rectangular Callout 9"/>
          <p:cNvSpPr/>
          <p:nvPr/>
        </p:nvSpPr>
        <p:spPr>
          <a:xfrm>
            <a:off x="112122" y="2382253"/>
            <a:ext cx="3753853" cy="3182353"/>
          </a:xfrm>
          <a:prstGeom prst="wedgeRoundRectCallout">
            <a:avLst>
              <a:gd name="adj1" fmla="val 45193"/>
              <a:gd name="adj2" fmla="val 69703"/>
              <a:gd name="adj3" fmla="val 16667"/>
            </a:avLst>
          </a:prstGeom>
          <a:solidFill>
            <a:srgbClr val="F4847B"/>
          </a:solidFill>
          <a:ln w="38100">
            <a:solidFill>
              <a:srgbClr val="E94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solidFill>
                  <a:srgbClr val="000000"/>
                </a:solidFill>
                <a:latin typeface="Calibri" panose="020F0502020204030204" pitchFamily="34" charset="0"/>
                <a:ea typeface="Calibri" panose="020F0502020204030204" pitchFamily="34" charset="0"/>
              </a:rPr>
              <a:t>‘’We </a:t>
            </a:r>
            <a:r>
              <a:rPr lang="en-GB" i="1" dirty="0">
                <a:solidFill>
                  <a:srgbClr val="000000"/>
                </a:solidFill>
                <a:latin typeface="Calibri" panose="020F0502020204030204" pitchFamily="34" charset="0"/>
                <a:ea typeface="Calibri" panose="020F0502020204030204" pitchFamily="34" charset="0"/>
              </a:rPr>
              <a:t>in certain areas have been deprived of our bus service. The people in lower end Norton, Old Campsall and upper Askern village. These areas cover a lot of elderly, disabled and vulnerable people and we are being cut off from life. Only a few can drive only a few can afford taxi trips so how is that fair</a:t>
            </a:r>
            <a:r>
              <a:rPr lang="en-GB" i="1" dirty="0" smtClean="0">
                <a:solidFill>
                  <a:srgbClr val="000000"/>
                </a:solidFill>
                <a:latin typeface="Calibri" panose="020F0502020204030204" pitchFamily="34" charset="0"/>
                <a:ea typeface="Calibri" panose="020F0502020204030204" pitchFamily="34" charset="0"/>
              </a:rPr>
              <a:t>?’’</a:t>
            </a:r>
            <a:endParaRPr lang="en-GB" b="1" dirty="0"/>
          </a:p>
        </p:txBody>
      </p:sp>
      <p:sp>
        <p:nvSpPr>
          <p:cNvPr id="11" name="Rounded Rectangular Callout 10"/>
          <p:cNvSpPr/>
          <p:nvPr/>
        </p:nvSpPr>
        <p:spPr>
          <a:xfrm>
            <a:off x="9958312" y="2821406"/>
            <a:ext cx="2674846" cy="5486400"/>
          </a:xfrm>
          <a:prstGeom prst="wedgeRoundRectCallout">
            <a:avLst>
              <a:gd name="adj1" fmla="val -32078"/>
              <a:gd name="adj2" fmla="val 56663"/>
              <a:gd name="adj3" fmla="val 16667"/>
            </a:avLst>
          </a:prstGeom>
          <a:solidFill>
            <a:srgbClr val="F4847B"/>
          </a:solidFill>
          <a:ln w="38100">
            <a:solidFill>
              <a:srgbClr val="E94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 </a:t>
            </a:r>
            <a:r>
              <a:rPr lang="en-GB" sz="1600" i="1" dirty="0">
                <a:solidFill>
                  <a:srgbClr val="000000"/>
                </a:solidFill>
                <a:latin typeface="Calibri" panose="020F0502020204030204" pitchFamily="34" charset="0"/>
                <a:ea typeface="Calibri" panose="020F0502020204030204" pitchFamily="34" charset="0"/>
                <a:cs typeface="Calibri" panose="020F0502020204030204" pitchFamily="34" charset="0"/>
              </a:rPr>
              <a:t>am 78 years old, an Army Veteran of 22 years’ service for Queen &amp; Country but feel let down by the Hearing Aid centre in Sandringham Road. I have been on their waiting list for new Hearing Aids &amp; hearing test since April of last year 2021. Boots are advertising a hearing aid service at £29 per month for 4 years, that’s £1392, Unbelievable. I wrote to my GP over a month ago about my problem but have not had a </a:t>
            </a:r>
            <a:r>
              <a:rPr lang="en-GB" sz="1600" i="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reply’’</a:t>
            </a:r>
            <a:endParaRPr lang="en-GB" sz="1600" dirty="0"/>
          </a:p>
        </p:txBody>
      </p:sp>
      <p:sp>
        <p:nvSpPr>
          <p:cNvPr id="13" name="Rounded Rectangular Callout 12"/>
          <p:cNvSpPr/>
          <p:nvPr/>
        </p:nvSpPr>
        <p:spPr>
          <a:xfrm>
            <a:off x="441072" y="6593306"/>
            <a:ext cx="3095954" cy="2153652"/>
          </a:xfrm>
          <a:prstGeom prst="wedgeRoundRectCallout">
            <a:avLst>
              <a:gd name="adj1" fmla="val 61673"/>
              <a:gd name="adj2" fmla="val -42016"/>
              <a:gd name="adj3" fmla="val 16667"/>
            </a:avLst>
          </a:prstGeom>
          <a:solidFill>
            <a:srgbClr val="F4847B"/>
          </a:solidFill>
          <a:ln w="38100">
            <a:solidFill>
              <a:srgbClr val="E94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solidFill>
                  <a:schemeClr val="tx1"/>
                </a:solidFill>
                <a:latin typeface="Calibri" panose="020F0502020204030204" pitchFamily="34" charset="0"/>
                <a:ea typeface="Calibri" panose="020F0502020204030204" pitchFamily="34" charset="0"/>
              </a:rPr>
              <a:t>‘’Not </a:t>
            </a:r>
            <a:r>
              <a:rPr lang="en-GB" i="1" dirty="0">
                <a:solidFill>
                  <a:schemeClr val="tx1"/>
                </a:solidFill>
                <a:latin typeface="Calibri" panose="020F0502020204030204" pitchFamily="34" charset="0"/>
                <a:ea typeface="Calibri" panose="020F0502020204030204" pitchFamily="34" charset="0"/>
              </a:rPr>
              <a:t>enough provision for social activity for the elderly. Many are stuck at home, </a:t>
            </a:r>
            <a:r>
              <a:rPr lang="en-GB" i="1" dirty="0" smtClean="0">
                <a:solidFill>
                  <a:schemeClr val="tx1"/>
                </a:solidFill>
                <a:latin typeface="Calibri" panose="020F0502020204030204" pitchFamily="34" charset="0"/>
                <a:ea typeface="Calibri" panose="020F0502020204030204" pitchFamily="34" charset="0"/>
              </a:rPr>
              <a:t>lonely </a:t>
            </a:r>
            <a:r>
              <a:rPr lang="en-GB" i="1" dirty="0">
                <a:solidFill>
                  <a:schemeClr val="tx1"/>
                </a:solidFill>
                <a:latin typeface="Calibri" panose="020F0502020204030204" pitchFamily="34" charset="0"/>
                <a:ea typeface="Calibri" panose="020F0502020204030204" pitchFamily="34" charset="0"/>
              </a:rPr>
              <a:t>and isolated. Need more day centres, disabled </a:t>
            </a:r>
            <a:r>
              <a:rPr lang="en-GB" i="1" dirty="0" smtClean="0">
                <a:solidFill>
                  <a:schemeClr val="tx1"/>
                </a:solidFill>
                <a:latin typeface="Calibri" panose="020F0502020204030204" pitchFamily="34" charset="0"/>
                <a:ea typeface="Calibri" panose="020F0502020204030204" pitchFamily="34" charset="0"/>
              </a:rPr>
              <a:t>transport’’</a:t>
            </a:r>
            <a:endParaRPr lang="en-GB" i="1" dirty="0">
              <a:solidFill>
                <a:schemeClr val="tx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94496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6392373" y="2501084"/>
            <a:ext cx="6252816" cy="6818518"/>
          </a:xfrm>
          <a:prstGeom prst="rect">
            <a:avLst/>
          </a:prstGeom>
          <a:solidFill>
            <a:srgbClr val="F4847B"/>
          </a:solidFill>
          <a:ln w="76200">
            <a:solidFill>
              <a:srgbClr val="E94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112124" y="633140"/>
            <a:ext cx="12533065" cy="1611861"/>
          </a:xfrm>
          <a:prstGeom prst="rect">
            <a:avLst/>
          </a:prstGeom>
        </p:spPr>
      </p:pic>
      <p:sp>
        <p:nvSpPr>
          <p:cNvPr id="19" name="Rectangle 18"/>
          <p:cNvSpPr/>
          <p:nvPr/>
        </p:nvSpPr>
        <p:spPr>
          <a:xfrm>
            <a:off x="146060" y="2501084"/>
            <a:ext cx="6115106" cy="6823514"/>
          </a:xfrm>
          <a:prstGeom prst="rect">
            <a:avLst/>
          </a:prstGeom>
          <a:solidFill>
            <a:srgbClr val="F4847B"/>
          </a:solidFill>
          <a:ln w="76200">
            <a:solidFill>
              <a:srgbClr val="E94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Da</a:t>
            </a:r>
            <a:endParaRPr lang="en-GB" dirty="0"/>
          </a:p>
        </p:txBody>
      </p:sp>
      <p:sp>
        <p:nvSpPr>
          <p:cNvPr id="2" name="Title 1"/>
          <p:cNvSpPr>
            <a:spLocks noGrp="1"/>
          </p:cNvSpPr>
          <p:nvPr>
            <p:ph type="title"/>
          </p:nvPr>
        </p:nvSpPr>
        <p:spPr>
          <a:xfrm>
            <a:off x="1445594" y="509149"/>
            <a:ext cx="11041380" cy="1855788"/>
          </a:xfrm>
        </p:spPr>
        <p:txBody>
          <a:bodyPr>
            <a:normAutofit/>
          </a:bodyPr>
          <a:lstStyle/>
          <a:p>
            <a:pPr algn="r"/>
            <a:r>
              <a:rPr lang="en-GB" sz="4800" dirty="0" smtClean="0">
                <a:latin typeface="Arial Narrow" panose="020B0606020202030204" pitchFamily="34" charset="0"/>
              </a:rPr>
              <a:t>Insight from Workshops </a:t>
            </a:r>
            <a:endParaRPr lang="en-GB" sz="4800" dirty="0">
              <a:latin typeface="Arial Narrow" panose="020B0606020202030204" pitchFamily="34" charset="0"/>
            </a:endParaRPr>
          </a:p>
        </p:txBody>
      </p:sp>
      <p:grpSp>
        <p:nvGrpSpPr>
          <p:cNvPr id="18" name="Group 17"/>
          <p:cNvGrpSpPr/>
          <p:nvPr/>
        </p:nvGrpSpPr>
        <p:grpSpPr>
          <a:xfrm>
            <a:off x="557921" y="3912224"/>
            <a:ext cx="5110753" cy="4559303"/>
            <a:chOff x="1283849" y="3662509"/>
            <a:chExt cx="5110753" cy="4559303"/>
          </a:xfrm>
        </p:grpSpPr>
        <p:sp>
          <p:nvSpPr>
            <p:cNvPr id="6" name="Content Placeholder 2">
              <a:extLst>
                <a:ext uri="{FF2B5EF4-FFF2-40B4-BE49-F238E27FC236}">
                  <a16:creationId xmlns:a16="http://schemas.microsoft.com/office/drawing/2014/main" id="{10FBBBC0-2ADC-4191-9A15-4A6426B2A886}"/>
                </a:ext>
              </a:extLst>
            </p:cNvPr>
            <p:cNvSpPr txBox="1">
              <a:spLocks/>
            </p:cNvSpPr>
            <p:nvPr/>
          </p:nvSpPr>
          <p:spPr>
            <a:xfrm>
              <a:off x="1333427" y="3662509"/>
              <a:ext cx="5003061" cy="338005"/>
            </a:xfrm>
            <a:prstGeom prst="rect">
              <a:avLst/>
            </a:prstGeom>
          </p:spPr>
          <p:txBody>
            <a:bodyPr vert="horz" lIns="91440" tIns="45720" rIns="91440" bIns="45720" rtlCol="0">
              <a:norm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lgn="ctr">
                <a:buFont typeface="Arial" panose="020B0604020202020204" pitchFamily="34" charset="0"/>
                <a:buNone/>
              </a:pPr>
              <a:r>
                <a:rPr lang="en-GB" sz="1600" i="1" dirty="0" smtClean="0"/>
                <a:t>Three interlinking priorities for attendees of Dance On</a:t>
              </a:r>
              <a:endParaRPr lang="en-GB" sz="1600" i="1" dirty="0"/>
            </a:p>
          </p:txBody>
        </p:sp>
        <p:grpSp>
          <p:nvGrpSpPr>
            <p:cNvPr id="8" name="Group 7">
              <a:extLst>
                <a:ext uri="{FF2B5EF4-FFF2-40B4-BE49-F238E27FC236}">
                  <a16:creationId xmlns:a16="http://schemas.microsoft.com/office/drawing/2014/main" id="{A4A62816-307F-478A-93EC-7A5FD255DBDA}"/>
                </a:ext>
              </a:extLst>
            </p:cNvPr>
            <p:cNvGrpSpPr/>
            <p:nvPr/>
          </p:nvGrpSpPr>
          <p:grpSpPr>
            <a:xfrm>
              <a:off x="1283849" y="4039232"/>
              <a:ext cx="5110753" cy="4182580"/>
              <a:chOff x="7189346" y="1587864"/>
              <a:chExt cx="4139587" cy="2889102"/>
            </a:xfrm>
            <a:solidFill>
              <a:srgbClr val="E94133"/>
            </a:solidFill>
          </p:grpSpPr>
          <p:sp>
            <p:nvSpPr>
              <p:cNvPr id="9" name="Rectangle: Rounded Corners 6">
                <a:extLst>
                  <a:ext uri="{FF2B5EF4-FFF2-40B4-BE49-F238E27FC236}">
                    <a16:creationId xmlns:a16="http://schemas.microsoft.com/office/drawing/2014/main" id="{B18FBE8D-9BA9-4BE8-B444-C628A4A96EA0}"/>
                  </a:ext>
                </a:extLst>
              </p:cNvPr>
              <p:cNvSpPr/>
              <p:nvPr/>
            </p:nvSpPr>
            <p:spPr>
              <a:xfrm>
                <a:off x="8748976" y="1587864"/>
                <a:ext cx="1197263" cy="95134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Accessible</a:t>
                </a:r>
              </a:p>
              <a:p>
                <a:pPr algn="ctr"/>
                <a:r>
                  <a:rPr lang="en-GB" sz="1600" dirty="0"/>
                  <a:t>Transport</a:t>
                </a:r>
                <a:endParaRPr lang="en-GB" sz="2000" dirty="0"/>
              </a:p>
            </p:txBody>
          </p:sp>
          <p:sp>
            <p:nvSpPr>
              <p:cNvPr id="10" name="Rectangle: Rounded Corners 7">
                <a:extLst>
                  <a:ext uri="{FF2B5EF4-FFF2-40B4-BE49-F238E27FC236}">
                    <a16:creationId xmlns:a16="http://schemas.microsoft.com/office/drawing/2014/main" id="{502FA84F-14A6-4BFA-9D30-2D489F10890E}"/>
                  </a:ext>
                </a:extLst>
              </p:cNvPr>
              <p:cNvSpPr/>
              <p:nvPr/>
            </p:nvSpPr>
            <p:spPr>
              <a:xfrm>
                <a:off x="7189346" y="3473410"/>
                <a:ext cx="1197263" cy="95134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Access to information</a:t>
                </a:r>
              </a:p>
            </p:txBody>
          </p:sp>
          <p:sp>
            <p:nvSpPr>
              <p:cNvPr id="11" name="Rectangle: Rounded Corners 8">
                <a:extLst>
                  <a:ext uri="{FF2B5EF4-FFF2-40B4-BE49-F238E27FC236}">
                    <a16:creationId xmlns:a16="http://schemas.microsoft.com/office/drawing/2014/main" id="{7E228FAB-22D5-42ED-A2A3-A050E9AC3435}"/>
                  </a:ext>
                </a:extLst>
              </p:cNvPr>
              <p:cNvSpPr/>
              <p:nvPr/>
            </p:nvSpPr>
            <p:spPr>
              <a:xfrm>
                <a:off x="10131670" y="3525620"/>
                <a:ext cx="1197263" cy="95134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Community assets &amp; organisation</a:t>
                </a:r>
              </a:p>
            </p:txBody>
          </p:sp>
        </p:grpSp>
        <p:cxnSp>
          <p:nvCxnSpPr>
            <p:cNvPr id="12" name="Straight Arrow Connector 11">
              <a:extLst>
                <a:ext uri="{FF2B5EF4-FFF2-40B4-BE49-F238E27FC236}">
                  <a16:creationId xmlns:a16="http://schemas.microsoft.com/office/drawing/2014/main" id="{142AFFD1-34DC-4E9D-95D4-386512D2347F}"/>
                </a:ext>
              </a:extLst>
            </p:cNvPr>
            <p:cNvCxnSpPr>
              <a:cxnSpLocks/>
            </p:cNvCxnSpPr>
            <p:nvPr/>
          </p:nvCxnSpPr>
          <p:spPr>
            <a:xfrm flipH="1">
              <a:off x="2162496" y="4921257"/>
              <a:ext cx="785670" cy="1474305"/>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D648998-DCB4-4DD9-91C6-40F14145B944}"/>
                </a:ext>
              </a:extLst>
            </p:cNvPr>
            <p:cNvCxnSpPr>
              <a:cxnSpLocks/>
            </p:cNvCxnSpPr>
            <p:nvPr/>
          </p:nvCxnSpPr>
          <p:spPr>
            <a:xfrm flipH="1">
              <a:off x="3125263" y="7486088"/>
              <a:ext cx="1718622"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1D3E96C-7EE7-4220-B110-A8F6766C4870}"/>
                </a:ext>
              </a:extLst>
            </p:cNvPr>
            <p:cNvCxnSpPr>
              <a:cxnSpLocks/>
            </p:cNvCxnSpPr>
            <p:nvPr/>
          </p:nvCxnSpPr>
          <p:spPr>
            <a:xfrm flipH="1" flipV="1">
              <a:off x="5061122" y="4921257"/>
              <a:ext cx="928638" cy="174363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stretch>
              <a:fillRect/>
            </a:stretch>
          </p:blipFill>
          <p:spPr>
            <a:xfrm>
              <a:off x="2948166" y="5608207"/>
              <a:ext cx="1925518" cy="14785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20" name="TextBox 19"/>
          <p:cNvSpPr txBox="1"/>
          <p:nvPr/>
        </p:nvSpPr>
        <p:spPr>
          <a:xfrm>
            <a:off x="736453" y="2692011"/>
            <a:ext cx="4994780" cy="646331"/>
          </a:xfrm>
          <a:prstGeom prst="rect">
            <a:avLst/>
          </a:prstGeom>
          <a:noFill/>
        </p:spPr>
        <p:txBody>
          <a:bodyPr wrap="square" rtlCol="0">
            <a:spAutoFit/>
          </a:bodyPr>
          <a:lstStyle/>
          <a:p>
            <a:pPr algn="ctr"/>
            <a:r>
              <a:rPr lang="en-GB" sz="3600" b="1" dirty="0" smtClean="0">
                <a:latin typeface="Arial Narrow" panose="020B0606020202030204" pitchFamily="34" charset="0"/>
              </a:rPr>
              <a:t>Dance On, The Point </a:t>
            </a:r>
            <a:endParaRPr lang="en-GB" sz="3600" b="1" dirty="0">
              <a:latin typeface="Arial Narrow" panose="020B0606020202030204" pitchFamily="34" charset="0"/>
            </a:endParaRPr>
          </a:p>
        </p:txBody>
      </p:sp>
      <p:sp>
        <p:nvSpPr>
          <p:cNvPr id="21" name="Content Placeholder 15"/>
          <p:cNvSpPr>
            <a:spLocks noGrp="1"/>
          </p:cNvSpPr>
          <p:nvPr>
            <p:ph sz="half" idx="2"/>
          </p:nvPr>
        </p:nvSpPr>
        <p:spPr/>
        <p:txBody>
          <a:bodyPr/>
          <a:lstStyle/>
          <a:p>
            <a:endParaRPr lang="en-GB" dirty="0"/>
          </a:p>
          <a:p>
            <a:endParaRPr lang="en-GB" dirty="0"/>
          </a:p>
        </p:txBody>
      </p:sp>
      <p:pic>
        <p:nvPicPr>
          <p:cNvPr id="34" name="Picture 33" descr="A group of people sitting around a table&#10;&#10;Description automatically generated">
            <a:extLst>
              <a:ext uri="{FF2B5EF4-FFF2-40B4-BE49-F238E27FC236}">
                <a16:creationId xmlns:a16="http://schemas.microsoft.com/office/drawing/2014/main" id="{3BD79178-4344-4AB0-F21C-37E04A0D71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251" t="29039" r="17030" b="16978"/>
          <a:stretch/>
        </p:blipFill>
        <p:spPr>
          <a:xfrm>
            <a:off x="7784284" y="3393359"/>
            <a:ext cx="3429098" cy="1493565"/>
          </a:xfrm>
          <a:prstGeom prst="roundRect">
            <a:avLst>
              <a:gd name="adj" fmla="val 16667"/>
            </a:avLst>
          </a:prstGeom>
          <a:ln>
            <a:noFill/>
          </a:ln>
          <a:effectLst/>
        </p:spPr>
      </p:pic>
      <p:sp>
        <p:nvSpPr>
          <p:cNvPr id="35" name="Rounded Rectangle 34"/>
          <p:cNvSpPr/>
          <p:nvPr/>
        </p:nvSpPr>
        <p:spPr>
          <a:xfrm>
            <a:off x="9319126" y="4996956"/>
            <a:ext cx="3204327" cy="2526218"/>
          </a:xfrm>
          <a:prstGeom prst="roundRect">
            <a:avLst/>
          </a:prstGeom>
          <a:solidFill>
            <a:srgbClr val="E94133"/>
          </a:solidFill>
          <a:ln>
            <a:solidFill>
              <a:srgbClr val="E94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a:solidFill>
                  <a:schemeClr val="tx1"/>
                </a:solidFill>
              </a:rPr>
              <a:t>Challenges</a:t>
            </a:r>
          </a:p>
          <a:p>
            <a:pPr marL="285750" indent="-285750">
              <a:buFont typeface="Arial" panose="020B0604020202020204" pitchFamily="34" charset="0"/>
              <a:buChar char="•"/>
            </a:pPr>
            <a:r>
              <a:rPr lang="en-GB" sz="1600" dirty="0">
                <a:solidFill>
                  <a:schemeClr val="tx1"/>
                </a:solidFill>
              </a:rPr>
              <a:t>Crux is often loneliness</a:t>
            </a:r>
          </a:p>
          <a:p>
            <a:pPr marL="285750" indent="-285750">
              <a:buFont typeface="Arial" panose="020B0604020202020204" pitchFamily="34" charset="0"/>
              <a:buChar char="•"/>
            </a:pPr>
            <a:r>
              <a:rPr lang="en-GB" sz="1600" dirty="0">
                <a:solidFill>
                  <a:schemeClr val="tx1"/>
                </a:solidFill>
              </a:rPr>
              <a:t>Pandemic effect - loss of habits &amp; confidence leading to isolation</a:t>
            </a:r>
          </a:p>
          <a:p>
            <a:pPr marL="285750" indent="-285750">
              <a:buFont typeface="Arial" panose="020B0604020202020204" pitchFamily="34" charset="0"/>
              <a:buChar char="•"/>
            </a:pPr>
            <a:r>
              <a:rPr lang="en-GB" sz="1600" dirty="0">
                <a:solidFill>
                  <a:schemeClr val="tx1"/>
                </a:solidFill>
              </a:rPr>
              <a:t>Income maximisation: £9mn unclaimed pension credit</a:t>
            </a:r>
          </a:p>
          <a:p>
            <a:pPr marL="285750" indent="-285750">
              <a:buFont typeface="Arial" panose="020B0604020202020204" pitchFamily="34" charset="0"/>
              <a:buChar char="•"/>
            </a:pPr>
            <a:r>
              <a:rPr lang="en-GB" sz="1600" dirty="0">
                <a:solidFill>
                  <a:schemeClr val="tx1"/>
                </a:solidFill>
              </a:rPr>
              <a:t>Pride &amp; cautiousness means more likely to accept difficult situation</a:t>
            </a:r>
            <a:endParaRPr lang="en-GB" sz="1600" dirty="0">
              <a:solidFill>
                <a:schemeClr val="tx1"/>
              </a:solidFill>
            </a:endParaRPr>
          </a:p>
        </p:txBody>
      </p:sp>
      <p:sp>
        <p:nvSpPr>
          <p:cNvPr id="36" name="Rounded Rectangle 35"/>
          <p:cNvSpPr/>
          <p:nvPr/>
        </p:nvSpPr>
        <p:spPr>
          <a:xfrm>
            <a:off x="6522375" y="6851367"/>
            <a:ext cx="2629065" cy="2311658"/>
          </a:xfrm>
          <a:prstGeom prst="roundRect">
            <a:avLst/>
          </a:prstGeom>
          <a:solidFill>
            <a:srgbClr val="E94133"/>
          </a:solidFill>
          <a:ln w="28575">
            <a:solidFill>
              <a:srgbClr val="E94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a:solidFill>
                  <a:schemeClr val="tx1"/>
                </a:solidFill>
              </a:rPr>
              <a:t>Access to services</a:t>
            </a:r>
          </a:p>
          <a:p>
            <a:pPr marL="342900" indent="-342900">
              <a:buFont typeface="Arial" panose="020B0604020202020204" pitchFamily="34" charset="0"/>
              <a:buChar char="•"/>
            </a:pPr>
            <a:r>
              <a:rPr lang="en-GB" sz="1600" dirty="0">
                <a:solidFill>
                  <a:schemeClr val="tx1"/>
                </a:solidFill>
              </a:rPr>
              <a:t>Transport is key barrier </a:t>
            </a:r>
          </a:p>
          <a:p>
            <a:pPr marL="342900" indent="-342900">
              <a:buFont typeface="Arial" panose="020B0604020202020204" pitchFamily="34" charset="0"/>
              <a:buChar char="•"/>
            </a:pPr>
            <a:r>
              <a:rPr lang="en-GB" sz="1600" dirty="0">
                <a:solidFill>
                  <a:schemeClr val="tx1"/>
                </a:solidFill>
              </a:rPr>
              <a:t>Expense of day services</a:t>
            </a:r>
          </a:p>
          <a:p>
            <a:pPr marL="342900" indent="-342900">
              <a:buFont typeface="Arial" panose="020B0604020202020204" pitchFamily="34" charset="0"/>
              <a:buChar char="•"/>
            </a:pPr>
            <a:r>
              <a:rPr lang="en-GB" sz="1600" dirty="0">
                <a:solidFill>
                  <a:schemeClr val="tx1"/>
                </a:solidFill>
              </a:rPr>
              <a:t>Safety in town centre</a:t>
            </a:r>
          </a:p>
          <a:p>
            <a:pPr marL="342900" indent="-342900">
              <a:buFont typeface="Arial" panose="020B0604020202020204" pitchFamily="34" charset="0"/>
              <a:buChar char="•"/>
            </a:pPr>
            <a:r>
              <a:rPr lang="en-GB" sz="1600" dirty="0">
                <a:solidFill>
                  <a:schemeClr val="tx1"/>
                </a:solidFill>
              </a:rPr>
              <a:t>Community-level service delivery makes it easier</a:t>
            </a:r>
            <a:endParaRPr lang="en-GB" sz="1600" dirty="0">
              <a:solidFill>
                <a:schemeClr val="tx1"/>
              </a:solidFill>
            </a:endParaRPr>
          </a:p>
        </p:txBody>
      </p:sp>
      <p:sp>
        <p:nvSpPr>
          <p:cNvPr id="37" name="Rounded Rectangle 36"/>
          <p:cNvSpPr/>
          <p:nvPr/>
        </p:nvSpPr>
        <p:spPr>
          <a:xfrm>
            <a:off x="9579978" y="7626337"/>
            <a:ext cx="2906996" cy="1536688"/>
          </a:xfrm>
          <a:prstGeom prst="roundRect">
            <a:avLst/>
          </a:prstGeom>
          <a:solidFill>
            <a:srgbClr val="E94133"/>
          </a:solidFill>
          <a:ln>
            <a:solidFill>
              <a:srgbClr val="E94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a:solidFill>
                  <a:schemeClr val="tx1"/>
                </a:solidFill>
              </a:rPr>
              <a:t>Tipping points</a:t>
            </a:r>
          </a:p>
          <a:p>
            <a:pPr marL="285750" indent="-285750">
              <a:buFont typeface="Arial" panose="020B0604020202020204" pitchFamily="34" charset="0"/>
              <a:buChar char="•"/>
            </a:pPr>
            <a:r>
              <a:rPr lang="en-GB" sz="1600" dirty="0">
                <a:solidFill>
                  <a:schemeClr val="tx1"/>
                </a:solidFill>
              </a:rPr>
              <a:t>Divorce </a:t>
            </a:r>
          </a:p>
          <a:p>
            <a:pPr marL="285750" indent="-285750">
              <a:buFont typeface="Arial" panose="020B0604020202020204" pitchFamily="34" charset="0"/>
              <a:buChar char="•"/>
            </a:pPr>
            <a:r>
              <a:rPr lang="en-GB" sz="1600" dirty="0">
                <a:solidFill>
                  <a:schemeClr val="tx1"/>
                </a:solidFill>
              </a:rPr>
              <a:t>Death of a partner</a:t>
            </a:r>
          </a:p>
          <a:p>
            <a:pPr marL="285750" indent="-285750">
              <a:buFont typeface="Arial" panose="020B0604020202020204" pitchFamily="34" charset="0"/>
              <a:buChar char="•"/>
            </a:pPr>
            <a:r>
              <a:rPr lang="en-GB" sz="1600" dirty="0">
                <a:solidFill>
                  <a:schemeClr val="tx1"/>
                </a:solidFill>
              </a:rPr>
              <a:t>Family relationship breakdown</a:t>
            </a:r>
          </a:p>
          <a:p>
            <a:pPr marL="285750" indent="-285750">
              <a:buFont typeface="Arial" panose="020B0604020202020204" pitchFamily="34" charset="0"/>
              <a:buChar char="•"/>
            </a:pPr>
            <a:r>
              <a:rPr lang="en-GB" sz="1600" dirty="0">
                <a:solidFill>
                  <a:schemeClr val="tx1"/>
                </a:solidFill>
              </a:rPr>
              <a:t>Health issues</a:t>
            </a:r>
          </a:p>
        </p:txBody>
      </p:sp>
      <p:sp>
        <p:nvSpPr>
          <p:cNvPr id="38" name="Rounded Rectangle 37"/>
          <p:cNvSpPr/>
          <p:nvPr/>
        </p:nvSpPr>
        <p:spPr>
          <a:xfrm>
            <a:off x="6522375" y="5014966"/>
            <a:ext cx="2629065" cy="1708359"/>
          </a:xfrm>
          <a:prstGeom prst="roundRect">
            <a:avLst/>
          </a:prstGeom>
          <a:solidFill>
            <a:srgbClr val="E94133"/>
          </a:solidFill>
          <a:ln>
            <a:solidFill>
              <a:srgbClr val="E94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a:solidFill>
                  <a:schemeClr val="tx1"/>
                </a:solidFill>
              </a:rPr>
              <a:t>Access to information</a:t>
            </a:r>
          </a:p>
          <a:p>
            <a:pPr marL="285750" indent="-285750">
              <a:buFont typeface="Arial" panose="020B0604020202020204" pitchFamily="34" charset="0"/>
              <a:buChar char="•"/>
            </a:pPr>
            <a:r>
              <a:rPr lang="en-GB" sz="1600" dirty="0">
                <a:solidFill>
                  <a:schemeClr val="tx1"/>
                </a:solidFill>
              </a:rPr>
              <a:t>Weary of digital due to scams</a:t>
            </a:r>
          </a:p>
          <a:p>
            <a:pPr marL="285750" indent="-285750">
              <a:buFont typeface="Arial" panose="020B0604020202020204" pitchFamily="34" charset="0"/>
              <a:buChar char="•"/>
            </a:pPr>
            <a:r>
              <a:rPr lang="en-GB" sz="1600" dirty="0">
                <a:solidFill>
                  <a:schemeClr val="tx1"/>
                </a:solidFill>
              </a:rPr>
              <a:t>Won’t “google it”</a:t>
            </a:r>
          </a:p>
          <a:p>
            <a:pPr marL="285750" indent="-285750">
              <a:buFont typeface="Arial" panose="020B0604020202020204" pitchFamily="34" charset="0"/>
              <a:buChar char="•"/>
            </a:pPr>
            <a:r>
              <a:rPr lang="en-GB" sz="1600" dirty="0">
                <a:solidFill>
                  <a:schemeClr val="tx1"/>
                </a:solidFill>
              </a:rPr>
              <a:t>Face-to-face in trusted places is effective</a:t>
            </a:r>
            <a:endParaRPr lang="en-GB" sz="1600" dirty="0">
              <a:solidFill>
                <a:schemeClr val="tx1"/>
              </a:solidFill>
            </a:endParaRPr>
          </a:p>
        </p:txBody>
      </p:sp>
      <p:sp>
        <p:nvSpPr>
          <p:cNvPr id="39" name="TextBox 38"/>
          <p:cNvSpPr txBox="1"/>
          <p:nvPr/>
        </p:nvSpPr>
        <p:spPr>
          <a:xfrm>
            <a:off x="6926710" y="2692012"/>
            <a:ext cx="4994780" cy="646331"/>
          </a:xfrm>
          <a:prstGeom prst="rect">
            <a:avLst/>
          </a:prstGeom>
          <a:noFill/>
        </p:spPr>
        <p:txBody>
          <a:bodyPr wrap="square" rtlCol="0">
            <a:spAutoFit/>
          </a:bodyPr>
          <a:lstStyle/>
          <a:p>
            <a:pPr algn="ctr"/>
            <a:r>
              <a:rPr lang="en-GB" sz="3600" b="1" dirty="0" smtClean="0">
                <a:latin typeface="Arial Narrow" panose="020B0606020202030204" pitchFamily="34" charset="0"/>
              </a:rPr>
              <a:t>Citizens Advice Doncaster</a:t>
            </a:r>
            <a:endParaRPr lang="en-GB" sz="3600" b="1" dirty="0">
              <a:latin typeface="Arial Narrow" panose="020B0606020202030204" pitchFamily="34" charset="0"/>
            </a:endParaRPr>
          </a:p>
        </p:txBody>
      </p:sp>
    </p:spTree>
    <p:extLst>
      <p:ext uri="{BB962C8B-B14F-4D97-AF65-F5344CB8AC3E}">
        <p14:creationId xmlns:p14="http://schemas.microsoft.com/office/powerpoint/2010/main" val="200048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46060" y="2501084"/>
            <a:ext cx="6115106" cy="6823514"/>
          </a:xfrm>
          <a:prstGeom prst="rect">
            <a:avLst/>
          </a:prstGeom>
          <a:solidFill>
            <a:srgbClr val="F4847B"/>
          </a:solidFill>
          <a:ln w="76200">
            <a:solidFill>
              <a:srgbClr val="E94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u="sng" dirty="0" smtClean="0">
              <a:solidFill>
                <a:schemeClr val="tx1"/>
              </a:solidFill>
            </a:endParaRPr>
          </a:p>
          <a:p>
            <a:endParaRPr lang="en-GB" u="sng" dirty="0" smtClean="0">
              <a:solidFill>
                <a:schemeClr val="tx1"/>
              </a:solidFill>
            </a:endParaRPr>
          </a:p>
          <a:p>
            <a:endParaRPr lang="en-GB" u="sng" dirty="0" smtClean="0">
              <a:solidFill>
                <a:schemeClr val="tx1"/>
              </a:solidFill>
            </a:endParaRPr>
          </a:p>
          <a:p>
            <a:endParaRPr lang="en-GB" u="sng" dirty="0">
              <a:solidFill>
                <a:schemeClr val="tx1"/>
              </a:solidFill>
            </a:endParaRPr>
          </a:p>
          <a:p>
            <a:endParaRPr lang="en-GB" u="sng" dirty="0" smtClean="0">
              <a:solidFill>
                <a:schemeClr val="tx1"/>
              </a:solidFill>
            </a:endParaRPr>
          </a:p>
          <a:p>
            <a:endParaRPr lang="en-GB" u="sng" dirty="0">
              <a:solidFill>
                <a:schemeClr val="tx1"/>
              </a:solidFill>
            </a:endParaRPr>
          </a:p>
          <a:p>
            <a:endParaRPr lang="en-GB" u="sng" dirty="0" smtClean="0">
              <a:solidFill>
                <a:schemeClr val="tx1"/>
              </a:solidFill>
            </a:endParaRPr>
          </a:p>
          <a:p>
            <a:endParaRPr lang="en-GB" u="sng" dirty="0">
              <a:solidFill>
                <a:schemeClr val="tx1"/>
              </a:solidFill>
            </a:endParaRPr>
          </a:p>
          <a:p>
            <a:endParaRPr lang="en-GB" sz="1900" u="sng" dirty="0" smtClean="0">
              <a:solidFill>
                <a:schemeClr val="tx1"/>
              </a:solidFill>
            </a:endParaRPr>
          </a:p>
          <a:p>
            <a:r>
              <a:rPr lang="en-GB" sz="1900" u="sng" dirty="0" smtClean="0">
                <a:solidFill>
                  <a:schemeClr val="tx1"/>
                </a:solidFill>
              </a:rPr>
              <a:t>Access </a:t>
            </a:r>
            <a:r>
              <a:rPr lang="en-GB" sz="1900" u="sng" dirty="0">
                <a:solidFill>
                  <a:schemeClr val="tx1"/>
                </a:solidFill>
              </a:rPr>
              <a:t>to services</a:t>
            </a:r>
          </a:p>
          <a:p>
            <a:pPr marL="285750" indent="-285750">
              <a:buFont typeface="Arial" panose="020B0604020202020204" pitchFamily="34" charset="0"/>
              <a:buChar char="•"/>
            </a:pPr>
            <a:r>
              <a:rPr lang="en-GB" sz="1900" dirty="0">
                <a:solidFill>
                  <a:schemeClr val="tx1"/>
                </a:solidFill>
              </a:rPr>
              <a:t>Limited access locally to services including banks and post offices</a:t>
            </a:r>
          </a:p>
          <a:p>
            <a:pPr marL="285750" indent="-285750">
              <a:buFont typeface="Arial" panose="020B0604020202020204" pitchFamily="34" charset="0"/>
              <a:buChar char="•"/>
            </a:pPr>
            <a:r>
              <a:rPr lang="en-GB" sz="1900" dirty="0">
                <a:solidFill>
                  <a:schemeClr val="tx1"/>
                </a:solidFill>
              </a:rPr>
              <a:t>Increased cost of accessing services</a:t>
            </a:r>
          </a:p>
          <a:p>
            <a:r>
              <a:rPr lang="en-GB" sz="1900" u="sng" dirty="0">
                <a:solidFill>
                  <a:schemeClr val="tx1"/>
                </a:solidFill>
              </a:rPr>
              <a:t>Public Transport</a:t>
            </a:r>
          </a:p>
          <a:p>
            <a:pPr marL="285750" indent="-285750">
              <a:buFont typeface="Arial" panose="020B0604020202020204" pitchFamily="34" charset="0"/>
              <a:buChar char="•"/>
            </a:pPr>
            <a:r>
              <a:rPr lang="en-GB" sz="1900" dirty="0">
                <a:solidFill>
                  <a:schemeClr val="tx1"/>
                </a:solidFill>
              </a:rPr>
              <a:t>Accessibility of park and rides for wheelchair users </a:t>
            </a:r>
          </a:p>
          <a:p>
            <a:r>
              <a:rPr lang="en-GB" sz="1900" u="sng" dirty="0">
                <a:solidFill>
                  <a:schemeClr val="tx1"/>
                </a:solidFill>
              </a:rPr>
              <a:t>Crime and ASB</a:t>
            </a:r>
          </a:p>
          <a:p>
            <a:pPr marL="285750" indent="-285750">
              <a:buFont typeface="Arial" panose="020B0604020202020204" pitchFamily="34" charset="0"/>
              <a:buChar char="•"/>
            </a:pPr>
            <a:r>
              <a:rPr lang="en-GB" sz="1900" dirty="0">
                <a:solidFill>
                  <a:schemeClr val="tx1"/>
                </a:solidFill>
              </a:rPr>
              <a:t>Concern around ASB in local area and littering</a:t>
            </a:r>
          </a:p>
          <a:p>
            <a:pPr marL="285750" indent="-285750">
              <a:buFont typeface="Arial" panose="020B0604020202020204" pitchFamily="34" charset="0"/>
              <a:buChar char="•"/>
            </a:pPr>
            <a:r>
              <a:rPr lang="en-GB" sz="1900" dirty="0">
                <a:solidFill>
                  <a:schemeClr val="tx1"/>
                </a:solidFill>
              </a:rPr>
              <a:t>Fear around speeding and road safety for pedestrians</a:t>
            </a:r>
          </a:p>
          <a:p>
            <a:r>
              <a:rPr lang="en-GB" sz="1900" u="sng" dirty="0">
                <a:solidFill>
                  <a:schemeClr val="tx1"/>
                </a:solidFill>
              </a:rPr>
              <a:t>Housing</a:t>
            </a:r>
          </a:p>
          <a:p>
            <a:pPr marL="285750" indent="-285750">
              <a:buFont typeface="Arial" panose="020B0604020202020204" pitchFamily="34" charset="0"/>
              <a:buChar char="•"/>
            </a:pPr>
            <a:r>
              <a:rPr lang="en-GB" sz="1900" dirty="0">
                <a:solidFill>
                  <a:schemeClr val="tx1"/>
                </a:solidFill>
              </a:rPr>
              <a:t>Damp and mould issues untreated for a long period of time -&gt; health issues</a:t>
            </a:r>
          </a:p>
        </p:txBody>
      </p:sp>
      <p:sp>
        <p:nvSpPr>
          <p:cNvPr id="33" name="Rectangle 32"/>
          <p:cNvSpPr/>
          <p:nvPr/>
        </p:nvSpPr>
        <p:spPr>
          <a:xfrm>
            <a:off x="6392373" y="2501084"/>
            <a:ext cx="6252816" cy="6818518"/>
          </a:xfrm>
          <a:prstGeom prst="rect">
            <a:avLst/>
          </a:prstGeom>
          <a:solidFill>
            <a:srgbClr val="F4847B"/>
          </a:solidFill>
          <a:ln w="76200">
            <a:solidFill>
              <a:srgbClr val="E94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a:stretch>
            <a:fillRect/>
          </a:stretch>
        </p:blipFill>
        <p:spPr>
          <a:xfrm>
            <a:off x="112124" y="633140"/>
            <a:ext cx="12533065" cy="1611861"/>
          </a:xfrm>
          <a:prstGeom prst="rect">
            <a:avLst/>
          </a:prstGeom>
        </p:spPr>
      </p:pic>
      <p:sp>
        <p:nvSpPr>
          <p:cNvPr id="2" name="Title 1"/>
          <p:cNvSpPr>
            <a:spLocks noGrp="1"/>
          </p:cNvSpPr>
          <p:nvPr>
            <p:ph type="title"/>
          </p:nvPr>
        </p:nvSpPr>
        <p:spPr>
          <a:xfrm>
            <a:off x="1445594" y="509149"/>
            <a:ext cx="11041380" cy="1855788"/>
          </a:xfrm>
        </p:spPr>
        <p:txBody>
          <a:bodyPr>
            <a:normAutofit/>
          </a:bodyPr>
          <a:lstStyle/>
          <a:p>
            <a:pPr algn="r"/>
            <a:r>
              <a:rPr lang="en-GB" sz="4800" dirty="0" smtClean="0">
                <a:latin typeface="Arial Narrow" panose="020B0606020202030204" pitchFamily="34" charset="0"/>
              </a:rPr>
              <a:t>Insight from Workshops </a:t>
            </a:r>
            <a:endParaRPr lang="en-GB" sz="4800" dirty="0">
              <a:latin typeface="Arial Narrow" panose="020B0606020202030204" pitchFamily="34" charset="0"/>
            </a:endParaRPr>
          </a:p>
        </p:txBody>
      </p:sp>
      <p:sp>
        <p:nvSpPr>
          <p:cNvPr id="20" name="TextBox 19"/>
          <p:cNvSpPr txBox="1"/>
          <p:nvPr/>
        </p:nvSpPr>
        <p:spPr>
          <a:xfrm>
            <a:off x="736453" y="2692011"/>
            <a:ext cx="3667105" cy="1200329"/>
          </a:xfrm>
          <a:prstGeom prst="rect">
            <a:avLst/>
          </a:prstGeom>
          <a:noFill/>
        </p:spPr>
        <p:txBody>
          <a:bodyPr wrap="square" rtlCol="0">
            <a:spAutoFit/>
          </a:bodyPr>
          <a:lstStyle/>
          <a:p>
            <a:pPr algn="ctr"/>
            <a:r>
              <a:rPr lang="en-GB" sz="3600" b="1" dirty="0" smtClean="0">
                <a:latin typeface="Arial Narrow" panose="020B0606020202030204" pitchFamily="34" charset="0"/>
              </a:rPr>
              <a:t>Askarne SMILE Day Centre</a:t>
            </a:r>
            <a:endParaRPr lang="en-GB" sz="3600" b="1" dirty="0">
              <a:latin typeface="Arial Narrow" panose="020B0606020202030204" pitchFamily="34" charset="0"/>
            </a:endParaRPr>
          </a:p>
        </p:txBody>
      </p:sp>
      <p:sp>
        <p:nvSpPr>
          <p:cNvPr id="21" name="Content Placeholder 15"/>
          <p:cNvSpPr>
            <a:spLocks noGrp="1"/>
          </p:cNvSpPr>
          <p:nvPr>
            <p:ph sz="half" idx="2"/>
          </p:nvPr>
        </p:nvSpPr>
        <p:spPr>
          <a:xfrm>
            <a:off x="6586986" y="5694526"/>
            <a:ext cx="5863590" cy="3589553"/>
          </a:xfrm>
        </p:spPr>
        <p:txBody>
          <a:bodyPr>
            <a:normAutofit fontScale="92500" lnSpcReduction="10000"/>
          </a:bodyPr>
          <a:lstStyle/>
          <a:p>
            <a:pPr marL="0" indent="0">
              <a:buNone/>
            </a:pPr>
            <a:r>
              <a:rPr lang="en-GB" sz="1900" u="sng" dirty="0" smtClean="0"/>
              <a:t>Access </a:t>
            </a:r>
            <a:r>
              <a:rPr lang="en-GB" sz="1900" u="sng" dirty="0"/>
              <a:t>to Services and Healthcare </a:t>
            </a:r>
          </a:p>
          <a:p>
            <a:r>
              <a:rPr lang="en-GB" sz="1900" dirty="0"/>
              <a:t>access to and continuity of care</a:t>
            </a:r>
          </a:p>
          <a:p>
            <a:pPr>
              <a:lnSpc>
                <a:spcPct val="110000"/>
              </a:lnSpc>
            </a:pPr>
            <a:r>
              <a:rPr lang="en-GB" sz="1900" dirty="0"/>
              <a:t>need for light touch support alongside specialist support</a:t>
            </a:r>
          </a:p>
          <a:p>
            <a:pPr marL="0" indent="0">
              <a:buNone/>
            </a:pPr>
            <a:r>
              <a:rPr lang="en-GB" sz="1900" u="sng" dirty="0"/>
              <a:t>Transport </a:t>
            </a:r>
          </a:p>
          <a:p>
            <a:r>
              <a:rPr lang="en-GB" sz="1900" dirty="0"/>
              <a:t>mixed experience of public transport</a:t>
            </a:r>
          </a:p>
          <a:p>
            <a:r>
              <a:rPr lang="en-GB" sz="1900" dirty="0"/>
              <a:t>concern around bus updates for the digitally excluded</a:t>
            </a:r>
          </a:p>
          <a:p>
            <a:pPr marL="0" indent="0">
              <a:buNone/>
            </a:pPr>
            <a:r>
              <a:rPr lang="en-GB" sz="1900" u="sng" dirty="0"/>
              <a:t>Recreation and leisure </a:t>
            </a:r>
          </a:p>
          <a:p>
            <a:r>
              <a:rPr lang="en-GB" sz="1900" dirty="0"/>
              <a:t>limited social offer for the disabled beyond </a:t>
            </a:r>
            <a:r>
              <a:rPr lang="en-GB" sz="1900" dirty="0" smtClean="0"/>
              <a:t>DICE</a:t>
            </a:r>
          </a:p>
          <a:p>
            <a:pPr marL="0" indent="0">
              <a:buNone/>
            </a:pPr>
            <a:r>
              <a:rPr lang="en-GB" sz="1100" dirty="0" smtClean="0"/>
              <a:t>*Not all members of this group were older age residents </a:t>
            </a:r>
            <a:endParaRPr lang="en-GB" sz="1100" dirty="0"/>
          </a:p>
        </p:txBody>
      </p:sp>
      <p:sp>
        <p:nvSpPr>
          <p:cNvPr id="39" name="TextBox 38"/>
          <p:cNvSpPr txBox="1"/>
          <p:nvPr/>
        </p:nvSpPr>
        <p:spPr>
          <a:xfrm>
            <a:off x="8074538" y="2692012"/>
            <a:ext cx="3846952" cy="1200329"/>
          </a:xfrm>
          <a:prstGeom prst="rect">
            <a:avLst/>
          </a:prstGeom>
          <a:noFill/>
        </p:spPr>
        <p:txBody>
          <a:bodyPr wrap="square" rtlCol="0">
            <a:spAutoFit/>
          </a:bodyPr>
          <a:lstStyle/>
          <a:p>
            <a:pPr algn="ctr"/>
            <a:r>
              <a:rPr lang="en-GB" sz="3600" b="1" dirty="0" smtClean="0">
                <a:latin typeface="Arial Narrow" panose="020B0606020202030204" pitchFamily="34" charset="0"/>
              </a:rPr>
              <a:t>Live Inclusive Disability Group</a:t>
            </a:r>
            <a:r>
              <a:rPr lang="en-GB" sz="2000" b="1" dirty="0" smtClean="0">
                <a:latin typeface="Arial Narrow" panose="020B0606020202030204" pitchFamily="34" charset="0"/>
              </a:rPr>
              <a:t>*</a:t>
            </a:r>
            <a:r>
              <a:rPr lang="en-GB" sz="3600" b="1" dirty="0" smtClean="0">
                <a:latin typeface="Arial Narrow" panose="020B0606020202030204" pitchFamily="34" charset="0"/>
              </a:rPr>
              <a:t> </a:t>
            </a:r>
            <a:endParaRPr lang="en-GB" sz="3600" b="1" dirty="0">
              <a:latin typeface="Arial Narrow" panose="020B0606020202030204" pitchFamily="34" charset="0"/>
            </a:endParaRPr>
          </a:p>
        </p:txBody>
      </p:sp>
      <p:pic>
        <p:nvPicPr>
          <p:cNvPr id="3" name="Picture 2"/>
          <p:cNvPicPr>
            <a:picLocks noChangeAspect="1"/>
          </p:cNvPicPr>
          <p:nvPr/>
        </p:nvPicPr>
        <p:blipFill>
          <a:blip r:embed="rId3"/>
          <a:stretch>
            <a:fillRect/>
          </a:stretch>
        </p:blipFill>
        <p:spPr>
          <a:xfrm>
            <a:off x="4680284" y="2364938"/>
            <a:ext cx="3394253" cy="3138660"/>
          </a:xfrm>
          <a:prstGeom prst="rect">
            <a:avLst/>
          </a:prstGeom>
          <a:ln w="76200">
            <a:solidFill>
              <a:srgbClr val="E94133"/>
            </a:solidFill>
          </a:ln>
        </p:spPr>
      </p:pic>
      <p:sp>
        <p:nvSpPr>
          <p:cNvPr id="7" name="TextBox 6"/>
          <p:cNvSpPr txBox="1"/>
          <p:nvPr/>
        </p:nvSpPr>
        <p:spPr>
          <a:xfrm>
            <a:off x="146060" y="4534101"/>
            <a:ext cx="4745347" cy="969496"/>
          </a:xfrm>
          <a:prstGeom prst="rect">
            <a:avLst/>
          </a:prstGeom>
          <a:noFill/>
        </p:spPr>
        <p:txBody>
          <a:bodyPr wrap="square" rtlCol="0">
            <a:spAutoFit/>
          </a:bodyPr>
          <a:lstStyle/>
          <a:p>
            <a:r>
              <a:rPr lang="en-GB" sz="1900" u="sng" dirty="0"/>
              <a:t>Social Isolation</a:t>
            </a:r>
          </a:p>
          <a:p>
            <a:pPr marL="285750" indent="-285750">
              <a:buFont typeface="Arial" panose="020B0604020202020204" pitchFamily="34" charset="0"/>
              <a:buChar char="•"/>
            </a:pPr>
            <a:r>
              <a:rPr lang="en-GB" sz="1900" dirty="0"/>
              <a:t>Need for social/recreational activities available through the Day Centre</a:t>
            </a:r>
          </a:p>
        </p:txBody>
      </p:sp>
      <p:sp>
        <p:nvSpPr>
          <p:cNvPr id="17" name="TextBox 16"/>
          <p:cNvSpPr txBox="1"/>
          <p:nvPr/>
        </p:nvSpPr>
        <p:spPr>
          <a:xfrm>
            <a:off x="8205744" y="4072463"/>
            <a:ext cx="4403017" cy="1477328"/>
          </a:xfrm>
          <a:prstGeom prst="rect">
            <a:avLst/>
          </a:prstGeom>
          <a:noFill/>
        </p:spPr>
        <p:txBody>
          <a:bodyPr wrap="square" rtlCol="0">
            <a:spAutoFit/>
          </a:bodyPr>
          <a:lstStyle/>
          <a:p>
            <a:r>
              <a:rPr lang="en-GB" u="sng" dirty="0"/>
              <a:t>Crime and ASB </a:t>
            </a:r>
          </a:p>
          <a:p>
            <a:pPr marL="285750" indent="-285750">
              <a:buFont typeface="Arial" panose="020B0604020202020204" pitchFamily="34" charset="0"/>
              <a:buChar char="•"/>
            </a:pPr>
            <a:r>
              <a:rPr lang="en-GB" dirty="0"/>
              <a:t>concern around safety and ASB in City </a:t>
            </a:r>
            <a:r>
              <a:rPr lang="en-GB" dirty="0" smtClean="0"/>
              <a:t>Centre</a:t>
            </a:r>
            <a:endParaRPr lang="en-GB" dirty="0"/>
          </a:p>
          <a:p>
            <a:pPr marL="285750" indent="-285750">
              <a:buFont typeface="Arial" panose="020B0604020202020204" pitchFamily="34" charset="0"/>
              <a:buChar char="•"/>
            </a:pPr>
            <a:r>
              <a:rPr lang="en-GB" dirty="0"/>
              <a:t>disabilities/health conditions can exacerbate feelings of vulnerability. </a:t>
            </a:r>
          </a:p>
        </p:txBody>
      </p:sp>
    </p:spTree>
    <p:extLst>
      <p:ext uri="{BB962C8B-B14F-4D97-AF65-F5344CB8AC3E}">
        <p14:creationId xmlns:p14="http://schemas.microsoft.com/office/powerpoint/2010/main" val="54661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7690F2-CC50-4AEC-9A05-CF059A3E4A61}"/>
              </a:ext>
            </a:extLst>
          </p:cNvPr>
          <p:cNvPicPr>
            <a:picLocks noChangeAspect="1"/>
          </p:cNvPicPr>
          <p:nvPr/>
        </p:nvPicPr>
        <p:blipFill>
          <a:blip r:embed="rId2"/>
          <a:stretch>
            <a:fillRect/>
          </a:stretch>
        </p:blipFill>
        <p:spPr>
          <a:xfrm>
            <a:off x="97291" y="322267"/>
            <a:ext cx="12446998" cy="1578722"/>
          </a:xfrm>
          <a:prstGeom prst="rect">
            <a:avLst/>
          </a:prstGeom>
        </p:spPr>
      </p:pic>
      <p:sp>
        <p:nvSpPr>
          <p:cNvPr id="2" name="Title 1"/>
          <p:cNvSpPr>
            <a:spLocks noGrp="1"/>
          </p:cNvSpPr>
          <p:nvPr>
            <p:ph type="title"/>
          </p:nvPr>
        </p:nvSpPr>
        <p:spPr>
          <a:xfrm>
            <a:off x="971715" y="183734"/>
            <a:ext cx="11572574" cy="1855788"/>
          </a:xfrm>
        </p:spPr>
        <p:txBody>
          <a:bodyPr>
            <a:normAutofit/>
          </a:bodyPr>
          <a:lstStyle/>
          <a:p>
            <a:pPr algn="r"/>
            <a:r>
              <a:rPr lang="en-GB" sz="4800" dirty="0" smtClean="0">
                <a:latin typeface="Arial Narrow" panose="020B0606020202030204" pitchFamily="34" charset="0"/>
              </a:rPr>
              <a:t>Insight from Workshops</a:t>
            </a:r>
            <a:endParaRPr lang="en-GB" sz="4800" dirty="0">
              <a:latin typeface="Arial Narrow" panose="020B0606020202030204" pitchFamily="34" charset="0"/>
            </a:endParaRPr>
          </a:p>
        </p:txBody>
      </p:sp>
      <p:pic>
        <p:nvPicPr>
          <p:cNvPr id="6" name="Picture 5"/>
          <p:cNvPicPr>
            <a:picLocks noChangeAspect="1"/>
          </p:cNvPicPr>
          <p:nvPr/>
        </p:nvPicPr>
        <p:blipFill>
          <a:blip r:embed="rId3"/>
          <a:stretch>
            <a:fillRect/>
          </a:stretch>
        </p:blipFill>
        <p:spPr>
          <a:xfrm>
            <a:off x="4040455" y="3504282"/>
            <a:ext cx="4560667" cy="5385094"/>
          </a:xfrm>
          <a:prstGeom prst="rect">
            <a:avLst/>
          </a:prstGeom>
        </p:spPr>
      </p:pic>
      <p:sp>
        <p:nvSpPr>
          <p:cNvPr id="7" name="Rounded Rectangular Callout 6"/>
          <p:cNvSpPr/>
          <p:nvPr/>
        </p:nvSpPr>
        <p:spPr>
          <a:xfrm>
            <a:off x="9784241" y="3504282"/>
            <a:ext cx="2273969" cy="2382252"/>
          </a:xfrm>
          <a:prstGeom prst="wedgeRoundRectCallout">
            <a:avLst>
              <a:gd name="adj1" fmla="val -86970"/>
              <a:gd name="adj2" fmla="val -12247"/>
              <a:gd name="adj3" fmla="val 16667"/>
            </a:avLst>
          </a:prstGeom>
          <a:solidFill>
            <a:srgbClr val="F4847B"/>
          </a:solidFill>
          <a:ln w="38100">
            <a:solidFill>
              <a:srgbClr val="E94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solidFill>
                  <a:schemeClr val="tx1"/>
                </a:solidFill>
              </a:rPr>
              <a:t>‘’We </a:t>
            </a:r>
            <a:r>
              <a:rPr lang="en-GB" i="1" dirty="0">
                <a:solidFill>
                  <a:schemeClr val="tx1"/>
                </a:solidFill>
              </a:rPr>
              <a:t>set up this bridge group after realising there were a lot of activities that catered for lonely ladies and less so for the </a:t>
            </a:r>
            <a:r>
              <a:rPr lang="en-GB" i="1" dirty="0" smtClean="0">
                <a:solidFill>
                  <a:schemeClr val="tx1"/>
                </a:solidFill>
              </a:rPr>
              <a:t>men’’</a:t>
            </a:r>
            <a:endParaRPr lang="en-GB" i="1" dirty="0">
              <a:solidFill>
                <a:schemeClr val="tx1"/>
              </a:solidFill>
            </a:endParaRPr>
          </a:p>
        </p:txBody>
      </p:sp>
      <p:sp>
        <p:nvSpPr>
          <p:cNvPr id="9" name="Rounded Rectangular Callout 8"/>
          <p:cNvSpPr/>
          <p:nvPr/>
        </p:nvSpPr>
        <p:spPr>
          <a:xfrm>
            <a:off x="9784241" y="6370961"/>
            <a:ext cx="2370221" cy="1960666"/>
          </a:xfrm>
          <a:prstGeom prst="wedgeRoundRectCallout">
            <a:avLst>
              <a:gd name="adj1" fmla="val -84285"/>
              <a:gd name="adj2" fmla="val -32002"/>
              <a:gd name="adj3" fmla="val 16667"/>
            </a:avLst>
          </a:prstGeom>
          <a:solidFill>
            <a:srgbClr val="F4847B"/>
          </a:solidFill>
          <a:ln w="38100">
            <a:solidFill>
              <a:srgbClr val="E94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solidFill>
                  <a:schemeClr val="tx1"/>
                </a:solidFill>
              </a:rPr>
              <a:t>‘’Coming </a:t>
            </a:r>
            <a:r>
              <a:rPr lang="en-GB" i="1" dirty="0">
                <a:solidFill>
                  <a:schemeClr val="tx1"/>
                </a:solidFill>
              </a:rPr>
              <a:t>to Smile a While is my only opportunity to see people all week since my husband </a:t>
            </a:r>
            <a:r>
              <a:rPr lang="en-GB" i="1" dirty="0" smtClean="0">
                <a:solidFill>
                  <a:schemeClr val="tx1"/>
                </a:solidFill>
              </a:rPr>
              <a:t>died’’</a:t>
            </a:r>
            <a:endParaRPr lang="en-GB" i="1" dirty="0">
              <a:solidFill>
                <a:schemeClr val="tx1"/>
              </a:solidFill>
            </a:endParaRPr>
          </a:p>
        </p:txBody>
      </p:sp>
      <p:sp>
        <p:nvSpPr>
          <p:cNvPr id="10" name="Rounded Rectangular Callout 9"/>
          <p:cNvSpPr/>
          <p:nvPr/>
        </p:nvSpPr>
        <p:spPr>
          <a:xfrm>
            <a:off x="823999" y="3504282"/>
            <a:ext cx="2033337" cy="1888958"/>
          </a:xfrm>
          <a:prstGeom prst="wedgeRoundRectCallout">
            <a:avLst>
              <a:gd name="adj1" fmla="val 93960"/>
              <a:gd name="adj2" fmla="val 26832"/>
              <a:gd name="adj3" fmla="val 16667"/>
            </a:avLst>
          </a:prstGeom>
          <a:solidFill>
            <a:srgbClr val="F4847B"/>
          </a:solidFill>
          <a:ln w="38100">
            <a:solidFill>
              <a:srgbClr val="E94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solidFill>
                  <a:schemeClr val="tx1"/>
                </a:solidFill>
              </a:rPr>
              <a:t>‘’I </a:t>
            </a:r>
            <a:r>
              <a:rPr lang="en-GB" i="1" dirty="0">
                <a:solidFill>
                  <a:schemeClr val="tx1"/>
                </a:solidFill>
              </a:rPr>
              <a:t>try to keep myself busy since the wife died, this group has been really important in </a:t>
            </a:r>
            <a:r>
              <a:rPr lang="en-GB" i="1" dirty="0" smtClean="0">
                <a:solidFill>
                  <a:schemeClr val="tx1"/>
                </a:solidFill>
              </a:rPr>
              <a:t>that’’</a:t>
            </a:r>
            <a:endParaRPr lang="en-GB" i="1" dirty="0">
              <a:solidFill>
                <a:schemeClr val="tx1"/>
              </a:solidFill>
            </a:endParaRPr>
          </a:p>
        </p:txBody>
      </p:sp>
      <p:sp>
        <p:nvSpPr>
          <p:cNvPr id="11" name="Rounded Rectangular Callout 10"/>
          <p:cNvSpPr/>
          <p:nvPr/>
        </p:nvSpPr>
        <p:spPr>
          <a:xfrm>
            <a:off x="700964" y="6009774"/>
            <a:ext cx="2695074" cy="2219826"/>
          </a:xfrm>
          <a:prstGeom prst="wedgeRoundRectCallout">
            <a:avLst>
              <a:gd name="adj1" fmla="val 68900"/>
              <a:gd name="adj2" fmla="val -34519"/>
              <a:gd name="adj3" fmla="val 16667"/>
            </a:avLst>
          </a:prstGeom>
          <a:solidFill>
            <a:srgbClr val="F4847B"/>
          </a:solidFill>
          <a:ln w="38100">
            <a:solidFill>
              <a:srgbClr val="E94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solidFill>
                  <a:schemeClr val="tx1"/>
                </a:solidFill>
              </a:rPr>
              <a:t>‘’It </a:t>
            </a:r>
            <a:r>
              <a:rPr lang="en-GB" i="1" dirty="0">
                <a:solidFill>
                  <a:schemeClr val="tx1"/>
                </a:solidFill>
              </a:rPr>
              <a:t>takes 2 buses to get into town to get to the library from </a:t>
            </a:r>
            <a:r>
              <a:rPr lang="en-GB" i="1" dirty="0" err="1">
                <a:solidFill>
                  <a:schemeClr val="tx1"/>
                </a:solidFill>
              </a:rPr>
              <a:t>Hexthorpe</a:t>
            </a:r>
            <a:r>
              <a:rPr lang="en-GB" i="1" dirty="0">
                <a:solidFill>
                  <a:schemeClr val="tx1"/>
                </a:solidFill>
              </a:rPr>
              <a:t>. I’m lucky that I can get a lift from family but others are not so fortunate</a:t>
            </a:r>
            <a:r>
              <a:rPr lang="en-GB" i="1" dirty="0" smtClean="0">
                <a:solidFill>
                  <a:schemeClr val="tx1"/>
                </a:solidFill>
              </a:rPr>
              <a:t>.’’</a:t>
            </a:r>
            <a:endParaRPr lang="en-GB" i="1" dirty="0">
              <a:solidFill>
                <a:schemeClr val="tx1"/>
              </a:solidFill>
            </a:endParaRPr>
          </a:p>
        </p:txBody>
      </p:sp>
      <p:sp>
        <p:nvSpPr>
          <p:cNvPr id="12" name="Rectangle 11"/>
          <p:cNvSpPr/>
          <p:nvPr/>
        </p:nvSpPr>
        <p:spPr>
          <a:xfrm>
            <a:off x="3418571" y="2119119"/>
            <a:ext cx="5804437" cy="1200329"/>
          </a:xfrm>
          <a:prstGeom prst="rect">
            <a:avLst/>
          </a:prstGeom>
          <a:solidFill>
            <a:srgbClr val="F4847B"/>
          </a:solidFill>
          <a:ln w="57150">
            <a:solidFill>
              <a:srgbClr val="E94133"/>
            </a:solidFill>
          </a:ln>
        </p:spPr>
        <p:txBody>
          <a:bodyPr wrap="square">
            <a:spAutoFit/>
          </a:bodyPr>
          <a:lstStyle/>
          <a:p>
            <a:pPr algn="ctr"/>
            <a:r>
              <a:rPr lang="en-GB" sz="2400" b="1" dirty="0"/>
              <a:t>Comments from Hatfield Community Library, Dance On, and Monday Smile a While, Thorne</a:t>
            </a:r>
          </a:p>
        </p:txBody>
      </p:sp>
    </p:spTree>
    <p:extLst>
      <p:ext uri="{BB962C8B-B14F-4D97-AF65-F5344CB8AC3E}">
        <p14:creationId xmlns:p14="http://schemas.microsoft.com/office/powerpoint/2010/main" val="4009792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7690F2-CC50-4AEC-9A05-CF059A3E4A61}"/>
              </a:ext>
            </a:extLst>
          </p:cNvPr>
          <p:cNvPicPr>
            <a:picLocks noChangeAspect="1"/>
          </p:cNvPicPr>
          <p:nvPr/>
        </p:nvPicPr>
        <p:blipFill>
          <a:blip r:embed="rId2"/>
          <a:stretch>
            <a:fillRect/>
          </a:stretch>
        </p:blipFill>
        <p:spPr>
          <a:xfrm>
            <a:off x="97291" y="322266"/>
            <a:ext cx="12446998" cy="1795291"/>
          </a:xfrm>
          <a:prstGeom prst="rect">
            <a:avLst/>
          </a:prstGeom>
        </p:spPr>
      </p:pic>
      <p:sp>
        <p:nvSpPr>
          <p:cNvPr id="2" name="Title 1"/>
          <p:cNvSpPr>
            <a:spLocks noGrp="1"/>
          </p:cNvSpPr>
          <p:nvPr>
            <p:ph type="title"/>
          </p:nvPr>
        </p:nvSpPr>
        <p:spPr>
          <a:xfrm>
            <a:off x="1301215" y="292017"/>
            <a:ext cx="11041380" cy="1855788"/>
          </a:xfrm>
        </p:spPr>
        <p:txBody>
          <a:bodyPr>
            <a:normAutofit/>
          </a:bodyPr>
          <a:lstStyle/>
          <a:p>
            <a:pPr algn="r"/>
            <a:r>
              <a:rPr lang="en-GB" sz="4400" dirty="0" smtClean="0">
                <a:latin typeface="Arial Narrow" panose="020B0606020202030204" pitchFamily="34" charset="0"/>
              </a:rPr>
              <a:t>Wider Engagement</a:t>
            </a:r>
            <a:endParaRPr lang="en-GB" sz="4400" dirty="0">
              <a:latin typeface="Arial Narrow" panose="020B0606020202030204" pitchFamily="34" charset="0"/>
            </a:endParaRPr>
          </a:p>
        </p:txBody>
      </p:sp>
      <p:sp>
        <p:nvSpPr>
          <p:cNvPr id="3" name="Content Placeholder 2"/>
          <p:cNvSpPr>
            <a:spLocks noGrp="1"/>
          </p:cNvSpPr>
          <p:nvPr>
            <p:ph sz="half" idx="1"/>
          </p:nvPr>
        </p:nvSpPr>
        <p:spPr>
          <a:xfrm>
            <a:off x="264695" y="2286001"/>
            <a:ext cx="6056095" cy="7110662"/>
          </a:xfrm>
          <a:solidFill>
            <a:srgbClr val="F4847B"/>
          </a:solidFill>
          <a:ln w="76200">
            <a:solidFill>
              <a:srgbClr val="E94133"/>
            </a:solidFill>
          </a:ln>
        </p:spPr>
        <p:txBody>
          <a:bodyPr>
            <a:normAutofit fontScale="85000" lnSpcReduction="20000"/>
          </a:bodyPr>
          <a:lstStyle/>
          <a:p>
            <a:pPr marL="0" indent="0">
              <a:buNone/>
            </a:pPr>
            <a:endParaRPr lang="en-GB" sz="1200" b="1" u="sng" dirty="0"/>
          </a:p>
          <a:p>
            <a:pPr marL="0" indent="0" algn="ctr">
              <a:buNone/>
            </a:pPr>
            <a:r>
              <a:rPr lang="en-GB" sz="4500" b="1" u="sng" dirty="0" smtClean="0"/>
              <a:t>Localities Engagement 2022</a:t>
            </a:r>
          </a:p>
          <a:p>
            <a:pPr marL="0" indent="0">
              <a:buNone/>
            </a:pPr>
            <a:r>
              <a:rPr lang="en-GB" sz="3100" dirty="0" smtClean="0"/>
              <a:t>Priorities </a:t>
            </a:r>
            <a:r>
              <a:rPr lang="en-GB" sz="3100" dirty="0"/>
              <a:t>for </a:t>
            </a:r>
            <a:r>
              <a:rPr lang="en-GB" sz="3100" b="1" dirty="0" smtClean="0"/>
              <a:t>residents aged 60+ </a:t>
            </a:r>
            <a:r>
              <a:rPr lang="en-GB" sz="3100" b="1" dirty="0"/>
              <a:t>from minority ethnic backgrounds </a:t>
            </a:r>
            <a:r>
              <a:rPr lang="en-GB" sz="3100" dirty="0"/>
              <a:t>who were engaged as part of Your Life Doncaster consultation by Localities </a:t>
            </a:r>
            <a:r>
              <a:rPr lang="en-GB" sz="3100" dirty="0" smtClean="0"/>
              <a:t>team:</a:t>
            </a:r>
            <a:endParaRPr lang="en-GB" sz="3100" dirty="0"/>
          </a:p>
          <a:p>
            <a:pPr lvl="1"/>
            <a:r>
              <a:rPr lang="en-GB" dirty="0"/>
              <a:t>English language support</a:t>
            </a:r>
          </a:p>
          <a:p>
            <a:pPr lvl="1"/>
            <a:r>
              <a:rPr lang="en-GB" dirty="0"/>
              <a:t>Improved access to Services</a:t>
            </a:r>
          </a:p>
          <a:p>
            <a:pPr lvl="1"/>
            <a:r>
              <a:rPr lang="en-GB" dirty="0"/>
              <a:t>More frequent, better connected and affordable transport</a:t>
            </a:r>
          </a:p>
          <a:p>
            <a:pPr lvl="1"/>
            <a:r>
              <a:rPr lang="en-GB" dirty="0"/>
              <a:t>More opportunities to attend community groups</a:t>
            </a:r>
          </a:p>
          <a:p>
            <a:pPr lvl="1"/>
            <a:r>
              <a:rPr lang="en-GB" dirty="0"/>
              <a:t>More done to tackle ASB &amp; Crime in their area</a:t>
            </a:r>
          </a:p>
          <a:p>
            <a:pPr lvl="1"/>
            <a:r>
              <a:rPr lang="en-GB" dirty="0"/>
              <a:t>Making local places more accessible for those with disabilities</a:t>
            </a:r>
          </a:p>
          <a:p>
            <a:pPr lvl="1"/>
            <a:r>
              <a:rPr lang="en-GB" dirty="0"/>
              <a:t>Cleaner streets in their area </a:t>
            </a:r>
          </a:p>
          <a:p>
            <a:pPr marL="0" indent="0">
              <a:buNone/>
            </a:pPr>
            <a:endParaRPr lang="en-GB" dirty="0"/>
          </a:p>
        </p:txBody>
      </p:sp>
      <p:sp>
        <p:nvSpPr>
          <p:cNvPr id="4" name="Content Placeholder 3"/>
          <p:cNvSpPr>
            <a:spLocks noGrp="1"/>
          </p:cNvSpPr>
          <p:nvPr>
            <p:ph sz="half" idx="2"/>
          </p:nvPr>
        </p:nvSpPr>
        <p:spPr>
          <a:xfrm>
            <a:off x="6480809" y="2286001"/>
            <a:ext cx="6063479" cy="7110662"/>
          </a:xfrm>
          <a:solidFill>
            <a:srgbClr val="F4847B"/>
          </a:solidFill>
          <a:ln w="76200">
            <a:solidFill>
              <a:srgbClr val="E94133"/>
            </a:solidFill>
          </a:ln>
        </p:spPr>
        <p:txBody>
          <a:bodyPr>
            <a:normAutofit fontScale="85000" lnSpcReduction="20000"/>
          </a:bodyPr>
          <a:lstStyle/>
          <a:p>
            <a:pPr marL="0" indent="0">
              <a:buNone/>
            </a:pPr>
            <a:endParaRPr lang="en-GB" sz="1200" dirty="0" smtClean="0"/>
          </a:p>
          <a:p>
            <a:pPr marL="0" indent="0" algn="ctr">
              <a:buNone/>
            </a:pPr>
            <a:r>
              <a:rPr lang="en-GB" sz="4500" b="1" u="sng" dirty="0" smtClean="0"/>
              <a:t>Age Friendly Survey 2023</a:t>
            </a:r>
            <a:endParaRPr lang="en-GB" sz="4500" b="1" u="sng" dirty="0"/>
          </a:p>
        </p:txBody>
      </p:sp>
      <p:pic>
        <p:nvPicPr>
          <p:cNvPr id="8" name="Picture 4" descr="Chart&#10;&#10;Description automatically generated">
            <a:extLst>
              <a:ext uri="{FF2B5EF4-FFF2-40B4-BE49-F238E27FC236}">
                <a16:creationId xmlns:a16="http://schemas.microsoft.com/office/drawing/2014/main" id="{918ADD72-ED98-EDB1-9111-3503A7F67C05}"/>
              </a:ext>
            </a:extLst>
          </p:cNvPr>
          <p:cNvPicPr>
            <a:picLocks noChangeAspect="1"/>
          </p:cNvPicPr>
          <p:nvPr/>
        </p:nvPicPr>
        <p:blipFill rotWithShape="1">
          <a:blip r:embed="rId3"/>
          <a:srcRect l="9363" r="16416"/>
          <a:stretch/>
        </p:blipFill>
        <p:spPr>
          <a:xfrm>
            <a:off x="6785810" y="3166545"/>
            <a:ext cx="5450305" cy="5965423"/>
          </a:xfrm>
          <a:prstGeom prst="rect">
            <a:avLst/>
          </a:prstGeom>
          <a:ln w="38100">
            <a:solidFill>
              <a:srgbClr val="E94133"/>
            </a:solidFill>
          </a:ln>
        </p:spPr>
      </p:pic>
    </p:spTree>
    <p:extLst>
      <p:ext uri="{BB962C8B-B14F-4D97-AF65-F5344CB8AC3E}">
        <p14:creationId xmlns:p14="http://schemas.microsoft.com/office/powerpoint/2010/main" val="2989049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7690F2-CC50-4AEC-9A05-CF059A3E4A61}"/>
              </a:ext>
            </a:extLst>
          </p:cNvPr>
          <p:cNvPicPr>
            <a:picLocks noChangeAspect="1"/>
          </p:cNvPicPr>
          <p:nvPr/>
        </p:nvPicPr>
        <p:blipFill>
          <a:blip r:embed="rId2"/>
          <a:stretch>
            <a:fillRect/>
          </a:stretch>
        </p:blipFill>
        <p:spPr>
          <a:xfrm>
            <a:off x="97291" y="322266"/>
            <a:ext cx="12446998" cy="1795291"/>
          </a:xfrm>
          <a:prstGeom prst="rect">
            <a:avLst/>
          </a:prstGeom>
        </p:spPr>
      </p:pic>
      <p:sp>
        <p:nvSpPr>
          <p:cNvPr id="2" name="Title 1"/>
          <p:cNvSpPr>
            <a:spLocks noGrp="1"/>
          </p:cNvSpPr>
          <p:nvPr>
            <p:ph type="title"/>
          </p:nvPr>
        </p:nvSpPr>
        <p:spPr>
          <a:xfrm>
            <a:off x="1301215" y="292017"/>
            <a:ext cx="11041380" cy="1855788"/>
          </a:xfrm>
        </p:spPr>
        <p:txBody>
          <a:bodyPr>
            <a:normAutofit/>
          </a:bodyPr>
          <a:lstStyle/>
          <a:p>
            <a:pPr algn="r"/>
            <a:r>
              <a:rPr lang="en-GB" sz="4400" dirty="0" smtClean="0">
                <a:latin typeface="Arial Narrow" panose="020B0606020202030204" pitchFamily="34" charset="0"/>
              </a:rPr>
              <a:t>Wider Engagement</a:t>
            </a:r>
            <a:endParaRPr lang="en-GB" sz="4400" dirty="0">
              <a:latin typeface="Arial Narrow" panose="020B0606020202030204" pitchFamily="34" charset="0"/>
            </a:endParaRPr>
          </a:p>
        </p:txBody>
      </p:sp>
      <p:sp>
        <p:nvSpPr>
          <p:cNvPr id="3" name="Content Placeholder 2"/>
          <p:cNvSpPr>
            <a:spLocks noGrp="1"/>
          </p:cNvSpPr>
          <p:nvPr>
            <p:ph sz="half" idx="1"/>
          </p:nvPr>
        </p:nvSpPr>
        <p:spPr>
          <a:xfrm>
            <a:off x="264695" y="2286001"/>
            <a:ext cx="6056095" cy="7110662"/>
          </a:xfrm>
          <a:solidFill>
            <a:srgbClr val="F4847B"/>
          </a:solidFill>
          <a:ln w="76200">
            <a:solidFill>
              <a:srgbClr val="E94133"/>
            </a:solidFill>
          </a:ln>
        </p:spPr>
        <p:txBody>
          <a:bodyPr>
            <a:normAutofit fontScale="40000" lnSpcReduction="20000"/>
          </a:bodyPr>
          <a:lstStyle/>
          <a:p>
            <a:pPr marL="0" indent="0">
              <a:buNone/>
            </a:pPr>
            <a:endParaRPr lang="en-GB" sz="1200" b="1" u="sng" dirty="0"/>
          </a:p>
          <a:p>
            <a:pPr marL="0" indent="0" algn="ctr">
              <a:buNone/>
            </a:pPr>
            <a:r>
              <a:rPr lang="en-US" sz="8000" b="1" u="sng" dirty="0"/>
              <a:t>Age Friendly </a:t>
            </a:r>
            <a:r>
              <a:rPr lang="en-US" sz="8000" b="1" u="sng" dirty="0" smtClean="0"/>
              <a:t>Festival</a:t>
            </a:r>
          </a:p>
          <a:p>
            <a:pPr marL="0" indent="0" algn="ctr">
              <a:buNone/>
            </a:pPr>
            <a:r>
              <a:rPr lang="en-US" sz="8000" b="1" u="sng" dirty="0" smtClean="0"/>
              <a:t>Autumn </a:t>
            </a:r>
            <a:r>
              <a:rPr lang="en-US" sz="8000" b="1" u="sng" dirty="0"/>
              <a:t>2021</a:t>
            </a:r>
          </a:p>
          <a:p>
            <a:pPr marL="0" indent="0">
              <a:buNone/>
            </a:pPr>
            <a:r>
              <a:rPr lang="en-GB" b="1" dirty="0" smtClean="0"/>
              <a:t>“</a:t>
            </a:r>
            <a:r>
              <a:rPr lang="en-GB" b="1" dirty="0"/>
              <a:t>When I’m older I hope that </a:t>
            </a:r>
            <a:r>
              <a:rPr lang="en-GB" b="1" dirty="0" smtClean="0"/>
              <a:t>…</a:t>
            </a:r>
            <a:endParaRPr lang="en-GB" b="1" dirty="0"/>
          </a:p>
          <a:p>
            <a:pPr lvl="1"/>
            <a:endParaRPr lang="en-GB" sz="2900" i="1" dirty="0" smtClean="0"/>
          </a:p>
          <a:p>
            <a:pPr lvl="1"/>
            <a:r>
              <a:rPr lang="en-GB" sz="4800" i="1" dirty="0" smtClean="0"/>
              <a:t>… </a:t>
            </a:r>
            <a:r>
              <a:rPr lang="en-GB" sz="4800" i="1" dirty="0"/>
              <a:t>I can be healthy enough to live a healthy life, mentally and physically. Not be lonely, have enough friends to go out to do activities with and go on holidays and days out</a:t>
            </a:r>
            <a:r>
              <a:rPr lang="en-GB" sz="4800" i="1" dirty="0" smtClean="0"/>
              <a:t>.’’</a:t>
            </a:r>
            <a:endParaRPr lang="en-GB" sz="4800" i="1" dirty="0"/>
          </a:p>
          <a:p>
            <a:pPr lvl="1"/>
            <a:r>
              <a:rPr lang="en-GB" sz="4800" i="1" dirty="0"/>
              <a:t>… Elderly people will be treated as individuals with individual interests, personalities and needs. This should be understood and respected</a:t>
            </a:r>
            <a:r>
              <a:rPr lang="en-GB" sz="4800" i="1" dirty="0" smtClean="0"/>
              <a:t>.’’</a:t>
            </a:r>
            <a:endParaRPr lang="en-GB" sz="4800" i="1" dirty="0"/>
          </a:p>
          <a:p>
            <a:pPr lvl="1"/>
            <a:r>
              <a:rPr lang="en-GB" sz="4800" i="1" dirty="0"/>
              <a:t>… I can live a healthy and active lifestyle when/if I retire. I am hoping there will be access to events/activities available at any age as I grow older, to enable making friendships and trying new hobbies/skills in adult life</a:t>
            </a:r>
            <a:r>
              <a:rPr lang="en-GB" sz="4800" i="1" dirty="0" smtClean="0"/>
              <a:t>.’’</a:t>
            </a:r>
            <a:endParaRPr lang="en-GB" sz="4800" i="1" dirty="0"/>
          </a:p>
          <a:p>
            <a:pPr lvl="1"/>
            <a:r>
              <a:rPr lang="en-GB" sz="4800" i="1" dirty="0"/>
              <a:t>… There are plenty of places to go to meet up with friends and people with similar interests. That I will have enough money to live on. That medical care will be excellent and public transport will be cheap and plentiful. That I will be able to live a long, happy and healthy life and to continue to get out and do the things I like to do</a:t>
            </a:r>
            <a:r>
              <a:rPr lang="en-GB" sz="4800" i="1" dirty="0" smtClean="0"/>
              <a:t>.’’</a:t>
            </a:r>
            <a:endParaRPr lang="en-GB" sz="4800" i="1" dirty="0"/>
          </a:p>
          <a:p>
            <a:pPr lvl="1"/>
            <a:r>
              <a:rPr lang="en-GB" sz="4800" i="1" dirty="0"/>
              <a:t>… My friends and family are happy and safe.  The world is a peaceful and more understanding place.  That I remain confident to go out and see people, my health is OK and I’m not forgotten</a:t>
            </a:r>
            <a:r>
              <a:rPr lang="en-GB" sz="4800" i="1" dirty="0" smtClean="0"/>
              <a:t>.’’</a:t>
            </a:r>
            <a:endParaRPr lang="en-GB" sz="4800" i="1" dirty="0"/>
          </a:p>
        </p:txBody>
      </p:sp>
      <p:sp>
        <p:nvSpPr>
          <p:cNvPr id="4" name="Content Placeholder 3"/>
          <p:cNvSpPr>
            <a:spLocks noGrp="1"/>
          </p:cNvSpPr>
          <p:nvPr>
            <p:ph sz="half" idx="2"/>
          </p:nvPr>
        </p:nvSpPr>
        <p:spPr>
          <a:xfrm>
            <a:off x="6480809" y="2286001"/>
            <a:ext cx="6063479" cy="7110662"/>
          </a:xfrm>
          <a:solidFill>
            <a:srgbClr val="F4847B"/>
          </a:solidFill>
          <a:ln w="76200">
            <a:solidFill>
              <a:srgbClr val="E94133"/>
            </a:solidFill>
          </a:ln>
        </p:spPr>
        <p:txBody>
          <a:bodyPr>
            <a:normAutofit fontScale="40000" lnSpcReduction="20000"/>
          </a:bodyPr>
          <a:lstStyle/>
          <a:p>
            <a:pPr marL="0" indent="0">
              <a:buNone/>
            </a:pPr>
            <a:endParaRPr lang="en-GB" sz="1200" dirty="0" smtClean="0"/>
          </a:p>
          <a:p>
            <a:pPr marL="0" indent="0" algn="ctr">
              <a:buNone/>
            </a:pPr>
            <a:r>
              <a:rPr lang="en-GB" sz="8000" b="1" u="sng" dirty="0" smtClean="0"/>
              <a:t>Dementia Insight</a:t>
            </a:r>
          </a:p>
          <a:p>
            <a:pPr marL="0" indent="0" algn="ctr">
              <a:buNone/>
            </a:pPr>
            <a:r>
              <a:rPr lang="en-GB" sz="8000" b="1" u="sng" dirty="0" err="1" smtClean="0"/>
              <a:t>Healthwatch</a:t>
            </a:r>
            <a:r>
              <a:rPr lang="en-GB" sz="8000" b="1" u="sng" dirty="0" smtClean="0"/>
              <a:t> 2022</a:t>
            </a:r>
          </a:p>
          <a:p>
            <a:endParaRPr lang="en-GB" sz="5000" i="1" dirty="0" smtClean="0"/>
          </a:p>
          <a:p>
            <a:r>
              <a:rPr lang="en-GB" sz="5000" i="1" dirty="0" smtClean="0"/>
              <a:t>“</a:t>
            </a:r>
            <a:r>
              <a:rPr lang="en-GB" sz="5000" i="1" dirty="0"/>
              <a:t>Didn’t find anyone to help with paperwork for financial support. Asked various organisation if they could identify any activities or clubs all said they didn’t know”</a:t>
            </a:r>
          </a:p>
          <a:p>
            <a:r>
              <a:rPr lang="en-GB" sz="5000" i="1" dirty="0"/>
              <a:t>“Very trying to get the care that was needed, trying to work with professionals slow.  Too many different departments”</a:t>
            </a:r>
          </a:p>
          <a:p>
            <a:r>
              <a:rPr lang="en-GB" sz="5000" i="1" dirty="0"/>
              <a:t>“It was getting someone to take me seriously because I could tell things weren’t right” </a:t>
            </a:r>
          </a:p>
          <a:p>
            <a:r>
              <a:rPr lang="en-GB" sz="5000" i="1" dirty="0"/>
              <a:t>“It needs to holistic to the individual.  My mother can’t cope with everything and sort through forms and paperwork.   Way too much paperwork information, not even relevant.   The cost. If people cant afford the services of day care. Befriender, they are stuck at home with unable to see anyone.”</a:t>
            </a:r>
          </a:p>
          <a:p>
            <a:r>
              <a:rPr lang="en-GB" sz="5000" i="1" dirty="0"/>
              <a:t>“Transport to the day centres by St Leger is invaluable but unreliable . Despite paying for a full day at a centre you can not get a bus early to get you there. Also they bring home early. The drivers are great but needs more and better offer.”</a:t>
            </a:r>
          </a:p>
          <a:p>
            <a:pPr marL="0" indent="0" algn="ctr">
              <a:buNone/>
            </a:pPr>
            <a:endParaRPr lang="en-GB" sz="4500" b="1" u="sng" dirty="0"/>
          </a:p>
        </p:txBody>
      </p:sp>
    </p:spTree>
    <p:extLst>
      <p:ext uri="{BB962C8B-B14F-4D97-AF65-F5344CB8AC3E}">
        <p14:creationId xmlns:p14="http://schemas.microsoft.com/office/powerpoint/2010/main" val="99292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Local Context </a:t>
            </a:r>
          </a:p>
          <a:p>
            <a:r>
              <a:rPr lang="en-GB" dirty="0" smtClean="0"/>
              <a:t>Data</a:t>
            </a:r>
            <a:endParaRPr lang="en-GB" dirty="0"/>
          </a:p>
        </p:txBody>
      </p:sp>
      <p:pic>
        <p:nvPicPr>
          <p:cNvPr id="5" name="Picture 4"/>
          <p:cNvPicPr>
            <a:picLocks noChangeAspect="1"/>
          </p:cNvPicPr>
          <p:nvPr/>
        </p:nvPicPr>
        <p:blipFill>
          <a:blip r:embed="rId2"/>
          <a:stretch>
            <a:fillRect/>
          </a:stretch>
        </p:blipFill>
        <p:spPr>
          <a:xfrm>
            <a:off x="208376" y="3288890"/>
            <a:ext cx="12384847" cy="1611861"/>
          </a:xfrm>
          <a:prstGeom prst="rect">
            <a:avLst/>
          </a:prstGeom>
        </p:spPr>
      </p:pic>
    </p:spTree>
    <p:extLst>
      <p:ext uri="{BB962C8B-B14F-4D97-AF65-F5344CB8AC3E}">
        <p14:creationId xmlns:p14="http://schemas.microsoft.com/office/powerpoint/2010/main" val="54514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228600"/>
            <a:ext cx="12657221" cy="1609483"/>
          </a:xfrm>
          <a:prstGeom prst="rect">
            <a:avLst/>
          </a:prstGeom>
        </p:spPr>
      </p:pic>
      <p:sp>
        <p:nvSpPr>
          <p:cNvPr id="2" name="Title 1"/>
          <p:cNvSpPr>
            <a:spLocks noGrp="1"/>
          </p:cNvSpPr>
          <p:nvPr>
            <p:ph type="title"/>
          </p:nvPr>
        </p:nvSpPr>
        <p:spPr>
          <a:xfrm>
            <a:off x="1204963" y="105447"/>
            <a:ext cx="11041380" cy="1855788"/>
          </a:xfrm>
        </p:spPr>
        <p:txBody>
          <a:bodyPr>
            <a:normAutofit/>
          </a:bodyPr>
          <a:lstStyle/>
          <a:p>
            <a:pPr algn="r"/>
            <a:r>
              <a:rPr lang="en-GB" sz="4800" dirty="0" smtClean="0">
                <a:latin typeface="Arial Narrow" panose="020B0606020202030204" pitchFamily="34" charset="0"/>
              </a:rPr>
              <a:t>Population</a:t>
            </a:r>
            <a:endParaRPr lang="en-GB" sz="4800" dirty="0">
              <a:latin typeface="Arial Narrow" panose="020B0606020202030204" pitchFamily="34" charset="0"/>
            </a:endParaRPr>
          </a:p>
        </p:txBody>
      </p:sp>
      <p:pic>
        <p:nvPicPr>
          <p:cNvPr id="5" name="Content Placeholder 4"/>
          <p:cNvPicPr>
            <a:picLocks noGrp="1" noChangeAspect="1"/>
          </p:cNvPicPr>
          <p:nvPr>
            <p:ph idx="1"/>
          </p:nvPr>
        </p:nvPicPr>
        <p:blipFill>
          <a:blip r:embed="rId3"/>
          <a:stretch>
            <a:fillRect/>
          </a:stretch>
        </p:blipFill>
        <p:spPr>
          <a:xfrm>
            <a:off x="228600" y="2829513"/>
            <a:ext cx="5999992" cy="5053177"/>
          </a:xfrm>
          <a:prstGeom prst="rect">
            <a:avLst/>
          </a:prstGeom>
          <a:ln w="57150">
            <a:solidFill>
              <a:srgbClr val="E94133"/>
            </a:solidFill>
          </a:ln>
        </p:spPr>
      </p:pic>
      <p:pic>
        <p:nvPicPr>
          <p:cNvPr id="6" name="Picture 5"/>
          <p:cNvPicPr>
            <a:picLocks noChangeAspect="1"/>
          </p:cNvPicPr>
          <p:nvPr/>
        </p:nvPicPr>
        <p:blipFill>
          <a:blip r:embed="rId4"/>
          <a:stretch>
            <a:fillRect/>
          </a:stretch>
        </p:blipFill>
        <p:spPr>
          <a:xfrm>
            <a:off x="127827" y="8039731"/>
            <a:ext cx="6194073" cy="108750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741913374"/>
              </p:ext>
            </p:extLst>
          </p:nvPr>
        </p:nvGraphicFramePr>
        <p:xfrm>
          <a:off x="6333909" y="1961234"/>
          <a:ext cx="6323312" cy="6789734"/>
        </p:xfrm>
        <a:graphic>
          <a:graphicData uri="http://schemas.openxmlformats.org/drawingml/2006/table">
            <a:tbl>
              <a:tblPr firstRow="1" bandRow="1">
                <a:tableStyleId>{5C22544A-7EE6-4342-B048-85BDC9FD1C3A}</a:tableStyleId>
              </a:tblPr>
              <a:tblGrid>
                <a:gridCol w="2461175">
                  <a:extLst>
                    <a:ext uri="{9D8B030D-6E8A-4147-A177-3AD203B41FA5}">
                      <a16:colId xmlns:a16="http://schemas.microsoft.com/office/drawing/2014/main" val="2723372665"/>
                    </a:ext>
                  </a:extLst>
                </a:gridCol>
                <a:gridCol w="782053">
                  <a:extLst>
                    <a:ext uri="{9D8B030D-6E8A-4147-A177-3AD203B41FA5}">
                      <a16:colId xmlns:a16="http://schemas.microsoft.com/office/drawing/2014/main" val="1254121223"/>
                    </a:ext>
                  </a:extLst>
                </a:gridCol>
                <a:gridCol w="2307393">
                  <a:extLst>
                    <a:ext uri="{9D8B030D-6E8A-4147-A177-3AD203B41FA5}">
                      <a16:colId xmlns:a16="http://schemas.microsoft.com/office/drawing/2014/main" val="363950889"/>
                    </a:ext>
                  </a:extLst>
                </a:gridCol>
                <a:gridCol w="772691">
                  <a:extLst>
                    <a:ext uri="{9D8B030D-6E8A-4147-A177-3AD203B41FA5}">
                      <a16:colId xmlns:a16="http://schemas.microsoft.com/office/drawing/2014/main" val="1174683752"/>
                    </a:ext>
                  </a:extLst>
                </a:gridCol>
              </a:tblGrid>
              <a:tr h="300897">
                <a:tc gridSpan="4">
                  <a:txBody>
                    <a:bodyPr/>
                    <a:lstStyle/>
                    <a:p>
                      <a:pPr algn="ctr"/>
                      <a:r>
                        <a:rPr lang="en-GB" sz="1600" dirty="0" smtClean="0"/>
                        <a:t>% of</a:t>
                      </a:r>
                      <a:r>
                        <a:rPr lang="en-GB" sz="1600" baseline="0" dirty="0" smtClean="0"/>
                        <a:t> Doncaster Residents Aged 65+ by MSOA </a:t>
                      </a:r>
                      <a:endParaRPr lang="en-GB" sz="1600" dirty="0"/>
                    </a:p>
                  </a:txBody>
                  <a:tcPr/>
                </a:tc>
                <a:tc hMerge="1">
                  <a:txBody>
                    <a:bodyPr/>
                    <a:lstStyle/>
                    <a:p>
                      <a:endParaRPr lang="en-GB" sz="1400" dirty="0"/>
                    </a:p>
                  </a:txBody>
                  <a:tcPr/>
                </a:tc>
                <a:tc hMerge="1">
                  <a:txBody>
                    <a:bodyPr/>
                    <a:lstStyle/>
                    <a:p>
                      <a:endParaRPr lang="en-GB" sz="1400" dirty="0"/>
                    </a:p>
                  </a:txBody>
                  <a:tcPr/>
                </a:tc>
                <a:tc hMerge="1">
                  <a:txBody>
                    <a:bodyPr/>
                    <a:lstStyle/>
                    <a:p>
                      <a:endParaRPr lang="en-GB" sz="1400" dirty="0"/>
                    </a:p>
                  </a:txBody>
                  <a:tcPr/>
                </a:tc>
                <a:extLst>
                  <a:ext uri="{0D108BD9-81ED-4DB2-BD59-A6C34878D82A}">
                    <a16:rowId xmlns:a16="http://schemas.microsoft.com/office/drawing/2014/main" val="2590810938"/>
                  </a:ext>
                </a:extLst>
              </a:tr>
              <a:tr h="327744">
                <a:tc>
                  <a:txBody>
                    <a:bodyPr/>
                    <a:lstStyle/>
                    <a:p>
                      <a:r>
                        <a:rPr lang="en-GB" sz="1400" dirty="0" smtClean="0">
                          <a:latin typeface="Arial Narrow" panose="020B0606020202030204" pitchFamily="34" charset="0"/>
                        </a:rPr>
                        <a:t>Tickhill</a:t>
                      </a:r>
                      <a:r>
                        <a:rPr lang="en-GB" sz="1400" baseline="0" dirty="0" smtClean="0">
                          <a:latin typeface="Arial Narrow" panose="020B0606020202030204" pitchFamily="34" charset="0"/>
                        </a:rPr>
                        <a:t> &amp; </a:t>
                      </a:r>
                      <a:r>
                        <a:rPr lang="en-GB" sz="1400" baseline="0" dirty="0" err="1" smtClean="0">
                          <a:latin typeface="Arial Narrow" panose="020B0606020202030204" pitchFamily="34" charset="0"/>
                        </a:rPr>
                        <a:t>Wadworth</a:t>
                      </a:r>
                      <a:r>
                        <a:rPr lang="en-GB" sz="1400" baseline="0" dirty="0" smtClean="0">
                          <a:latin typeface="Arial Narrow" panose="020B0606020202030204" pitchFamily="34" charset="0"/>
                        </a:rPr>
                        <a:t>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33.7%</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Hatfield West</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19.1%</a:t>
                      </a:r>
                      <a:endParaRPr lang="en-GB" sz="1400" dirty="0">
                        <a:latin typeface="Arial Narrow" panose="020B0606020202030204" pitchFamily="34" charset="0"/>
                      </a:endParaRPr>
                    </a:p>
                  </a:txBody>
                  <a:tcPr/>
                </a:tc>
                <a:extLst>
                  <a:ext uri="{0D108BD9-81ED-4DB2-BD59-A6C34878D82A}">
                    <a16:rowId xmlns:a16="http://schemas.microsoft.com/office/drawing/2014/main" val="591519423"/>
                  </a:ext>
                </a:extLst>
              </a:tr>
              <a:tr h="327744">
                <a:tc>
                  <a:txBody>
                    <a:bodyPr/>
                    <a:lstStyle/>
                    <a:p>
                      <a:r>
                        <a:rPr lang="en-GB" sz="1400" dirty="0" err="1" smtClean="0">
                          <a:latin typeface="Arial Narrow" panose="020B0606020202030204" pitchFamily="34" charset="0"/>
                        </a:rPr>
                        <a:t>Cadeby</a:t>
                      </a:r>
                      <a:r>
                        <a:rPr lang="en-GB" sz="1400" dirty="0" smtClean="0">
                          <a:latin typeface="Arial Narrow" panose="020B0606020202030204" pitchFamily="34" charset="0"/>
                        </a:rPr>
                        <a:t>, </a:t>
                      </a:r>
                      <a:r>
                        <a:rPr lang="en-GB" sz="1400" dirty="0" err="1" smtClean="0">
                          <a:latin typeface="Arial Narrow" panose="020B0606020202030204" pitchFamily="34" charset="0"/>
                        </a:rPr>
                        <a:t>Hickleton</a:t>
                      </a:r>
                      <a:r>
                        <a:rPr lang="en-GB" sz="1400" baseline="0" dirty="0" smtClean="0">
                          <a:latin typeface="Arial Narrow" panose="020B0606020202030204" pitchFamily="34" charset="0"/>
                        </a:rPr>
                        <a:t> &amp; </a:t>
                      </a:r>
                      <a:r>
                        <a:rPr lang="en-GB" sz="1400" baseline="0" dirty="0" err="1" smtClean="0">
                          <a:latin typeface="Arial Narrow" panose="020B0606020202030204" pitchFamily="34" charset="0"/>
                        </a:rPr>
                        <a:t>Hampole</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29.8%</a:t>
                      </a:r>
                      <a:endParaRPr lang="en-GB" sz="1400" dirty="0">
                        <a:latin typeface="Arial Narrow" panose="020B0606020202030204" pitchFamily="34" charset="0"/>
                      </a:endParaRPr>
                    </a:p>
                  </a:txBody>
                  <a:tcPr/>
                </a:tc>
                <a:tc>
                  <a:txBody>
                    <a:bodyPr/>
                    <a:lstStyle/>
                    <a:p>
                      <a:r>
                        <a:rPr lang="en-GB" sz="1400" dirty="0" err="1" smtClean="0">
                          <a:latin typeface="Arial Narrow" panose="020B0606020202030204" pitchFamily="34" charset="0"/>
                        </a:rPr>
                        <a:t>Stainforth</a:t>
                      </a:r>
                      <a:r>
                        <a:rPr lang="en-GB" sz="1400" dirty="0" smtClean="0">
                          <a:latin typeface="Arial Narrow" panose="020B0606020202030204" pitchFamily="34" charset="0"/>
                        </a:rPr>
                        <a:t>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18.55</a:t>
                      </a:r>
                      <a:endParaRPr lang="en-GB" sz="1400" dirty="0">
                        <a:latin typeface="Arial Narrow" panose="020B0606020202030204" pitchFamily="34" charset="0"/>
                      </a:endParaRPr>
                    </a:p>
                  </a:txBody>
                  <a:tcPr/>
                </a:tc>
                <a:extLst>
                  <a:ext uri="{0D108BD9-81ED-4DB2-BD59-A6C34878D82A}">
                    <a16:rowId xmlns:a16="http://schemas.microsoft.com/office/drawing/2014/main" val="1680402289"/>
                  </a:ext>
                </a:extLst>
              </a:tr>
              <a:tr h="423121">
                <a:tc>
                  <a:txBody>
                    <a:bodyPr/>
                    <a:lstStyle/>
                    <a:p>
                      <a:r>
                        <a:rPr lang="en-GB" sz="1400" dirty="0" smtClean="0">
                          <a:latin typeface="Arial Narrow" panose="020B0606020202030204" pitchFamily="34" charset="0"/>
                        </a:rPr>
                        <a:t>Armthorpe South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29.8%</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Mexborough East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18.1%</a:t>
                      </a:r>
                      <a:endParaRPr lang="en-GB" sz="1400" dirty="0">
                        <a:latin typeface="Arial Narrow" panose="020B0606020202030204" pitchFamily="34" charset="0"/>
                      </a:endParaRPr>
                    </a:p>
                  </a:txBody>
                  <a:tcPr/>
                </a:tc>
                <a:extLst>
                  <a:ext uri="{0D108BD9-81ED-4DB2-BD59-A6C34878D82A}">
                    <a16:rowId xmlns:a16="http://schemas.microsoft.com/office/drawing/2014/main" val="1174318969"/>
                  </a:ext>
                </a:extLst>
              </a:tr>
              <a:tr h="423121">
                <a:tc>
                  <a:txBody>
                    <a:bodyPr/>
                    <a:lstStyle/>
                    <a:p>
                      <a:r>
                        <a:rPr lang="en-GB" sz="1400" dirty="0" smtClean="0">
                          <a:latin typeface="Arial Narrow" panose="020B0606020202030204" pitchFamily="34" charset="0"/>
                        </a:rPr>
                        <a:t>Kirk </a:t>
                      </a:r>
                      <a:r>
                        <a:rPr lang="en-GB" sz="1400" dirty="0" err="1" smtClean="0">
                          <a:latin typeface="Arial Narrow" panose="020B0606020202030204" pitchFamily="34" charset="0"/>
                        </a:rPr>
                        <a:t>Sandall</a:t>
                      </a:r>
                      <a:r>
                        <a:rPr lang="en-GB" sz="1400" dirty="0" smtClean="0">
                          <a:latin typeface="Arial Narrow" panose="020B0606020202030204" pitchFamily="34" charset="0"/>
                        </a:rPr>
                        <a:t> &amp; </a:t>
                      </a:r>
                      <a:r>
                        <a:rPr lang="en-GB" sz="1400" dirty="0" err="1" smtClean="0">
                          <a:latin typeface="Arial Narrow" panose="020B0606020202030204" pitchFamily="34" charset="0"/>
                        </a:rPr>
                        <a:t>Barnby</a:t>
                      </a:r>
                      <a:r>
                        <a:rPr lang="en-GB" sz="1400" dirty="0" smtClean="0">
                          <a:latin typeface="Arial Narrow" panose="020B0606020202030204" pitchFamily="34" charset="0"/>
                        </a:rPr>
                        <a:t> Dunn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27.2%</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Conisbrough South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17.8%</a:t>
                      </a:r>
                      <a:endParaRPr lang="en-GB" sz="1400" dirty="0">
                        <a:latin typeface="Arial Narrow" panose="020B0606020202030204" pitchFamily="34" charset="0"/>
                      </a:endParaRPr>
                    </a:p>
                  </a:txBody>
                  <a:tcPr/>
                </a:tc>
                <a:extLst>
                  <a:ext uri="{0D108BD9-81ED-4DB2-BD59-A6C34878D82A}">
                    <a16:rowId xmlns:a16="http://schemas.microsoft.com/office/drawing/2014/main" val="2723350289"/>
                  </a:ext>
                </a:extLst>
              </a:tr>
              <a:tr h="328588">
                <a:tc>
                  <a:txBody>
                    <a:bodyPr/>
                    <a:lstStyle/>
                    <a:p>
                      <a:r>
                        <a:rPr lang="en-GB" sz="1400" dirty="0" smtClean="0">
                          <a:latin typeface="Arial Narrow" panose="020B0606020202030204" pitchFamily="34" charset="0"/>
                        </a:rPr>
                        <a:t>Old Cantley, Auckley &amp; </a:t>
                      </a:r>
                      <a:r>
                        <a:rPr lang="en-GB" sz="1400" dirty="0" err="1" smtClean="0">
                          <a:latin typeface="Arial Narrow" panose="020B0606020202030204" pitchFamily="34" charset="0"/>
                        </a:rPr>
                        <a:t>Finningley</a:t>
                      </a:r>
                      <a:r>
                        <a:rPr lang="en-GB" sz="1400" dirty="0" smtClean="0">
                          <a:latin typeface="Arial Narrow" panose="020B0606020202030204" pitchFamily="34" charset="0"/>
                        </a:rPr>
                        <a:t>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26.1%</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Bawtry,</a:t>
                      </a:r>
                      <a:r>
                        <a:rPr lang="en-GB" sz="1400" baseline="0" dirty="0" smtClean="0">
                          <a:latin typeface="Arial Narrow" panose="020B0606020202030204" pitchFamily="34" charset="0"/>
                        </a:rPr>
                        <a:t> </a:t>
                      </a:r>
                      <a:r>
                        <a:rPr lang="en-GB" sz="1400" baseline="0" dirty="0" err="1" smtClean="0">
                          <a:latin typeface="Arial Narrow" panose="020B0606020202030204" pitchFamily="34" charset="0"/>
                        </a:rPr>
                        <a:t>Austerfield</a:t>
                      </a:r>
                      <a:r>
                        <a:rPr lang="en-GB" sz="1400" baseline="0" dirty="0" smtClean="0">
                          <a:latin typeface="Arial Narrow" panose="020B0606020202030204" pitchFamily="34" charset="0"/>
                        </a:rPr>
                        <a:t> &amp; Hayfield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17.7 %</a:t>
                      </a:r>
                      <a:endParaRPr lang="en-GB" sz="1400" dirty="0">
                        <a:latin typeface="Arial Narrow" panose="020B0606020202030204" pitchFamily="34" charset="0"/>
                      </a:endParaRPr>
                    </a:p>
                  </a:txBody>
                  <a:tcPr/>
                </a:tc>
                <a:extLst>
                  <a:ext uri="{0D108BD9-81ED-4DB2-BD59-A6C34878D82A}">
                    <a16:rowId xmlns:a16="http://schemas.microsoft.com/office/drawing/2014/main" val="1227990737"/>
                  </a:ext>
                </a:extLst>
              </a:tr>
              <a:tr h="327744">
                <a:tc>
                  <a:txBody>
                    <a:bodyPr/>
                    <a:lstStyle/>
                    <a:p>
                      <a:r>
                        <a:rPr lang="en-GB" sz="1400" dirty="0" err="1" smtClean="0">
                          <a:latin typeface="Arial Narrow" panose="020B0606020202030204" pitchFamily="34" charset="0"/>
                        </a:rPr>
                        <a:t>Bessacarr</a:t>
                      </a:r>
                      <a:r>
                        <a:rPr lang="en-GB" sz="1400" dirty="0" smtClean="0">
                          <a:latin typeface="Arial Narrow" panose="020B0606020202030204" pitchFamily="34" charset="0"/>
                        </a:rPr>
                        <a:t> &amp; Bawtry</a:t>
                      </a:r>
                      <a:r>
                        <a:rPr lang="en-GB" sz="1400" baseline="0" dirty="0" smtClean="0">
                          <a:latin typeface="Arial Narrow" panose="020B0606020202030204" pitchFamily="34" charset="0"/>
                        </a:rPr>
                        <a:t> Road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25.9%</a:t>
                      </a:r>
                      <a:endParaRPr lang="en-GB" sz="1400" dirty="0">
                        <a:latin typeface="Arial Narrow" panose="020B0606020202030204" pitchFamily="34" charset="0"/>
                      </a:endParaRPr>
                    </a:p>
                  </a:txBody>
                  <a:tcPr/>
                </a:tc>
                <a:tc>
                  <a:txBody>
                    <a:bodyPr/>
                    <a:lstStyle/>
                    <a:p>
                      <a:r>
                        <a:rPr lang="en-GB" sz="1400" dirty="0" err="1" smtClean="0">
                          <a:latin typeface="Arial Narrow" panose="020B0606020202030204" pitchFamily="34" charset="0"/>
                        </a:rPr>
                        <a:t>Scawthorpe</a:t>
                      </a:r>
                      <a:r>
                        <a:rPr lang="en-GB" sz="1400" dirty="0" smtClean="0">
                          <a:latin typeface="Arial Narrow" panose="020B0606020202030204" pitchFamily="34" charset="0"/>
                        </a:rPr>
                        <a:t>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17.7%</a:t>
                      </a:r>
                      <a:endParaRPr lang="en-GB" sz="1400" dirty="0">
                        <a:latin typeface="Arial Narrow" panose="020B0606020202030204" pitchFamily="34" charset="0"/>
                      </a:endParaRPr>
                    </a:p>
                  </a:txBody>
                  <a:tcPr/>
                </a:tc>
                <a:extLst>
                  <a:ext uri="{0D108BD9-81ED-4DB2-BD59-A6C34878D82A}">
                    <a16:rowId xmlns:a16="http://schemas.microsoft.com/office/drawing/2014/main" val="4280075103"/>
                  </a:ext>
                </a:extLst>
              </a:tr>
              <a:tr h="327744">
                <a:tc>
                  <a:txBody>
                    <a:bodyPr/>
                    <a:lstStyle/>
                    <a:p>
                      <a:r>
                        <a:rPr lang="en-GB" sz="1400" dirty="0" err="1" smtClean="0">
                          <a:latin typeface="Arial Narrow" panose="020B0606020202030204" pitchFamily="34" charset="0"/>
                        </a:rPr>
                        <a:t>Bessacarr</a:t>
                      </a:r>
                      <a:r>
                        <a:rPr lang="en-GB" sz="1400" dirty="0" smtClean="0">
                          <a:latin typeface="Arial Narrow" panose="020B0606020202030204" pitchFamily="34" charset="0"/>
                        </a:rPr>
                        <a:t> Grange &amp; Lakeside</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23.9%</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Bentley Rise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17.7%</a:t>
                      </a:r>
                      <a:endParaRPr lang="en-GB" sz="1400" dirty="0">
                        <a:latin typeface="Arial Narrow" panose="020B0606020202030204" pitchFamily="34" charset="0"/>
                      </a:endParaRPr>
                    </a:p>
                  </a:txBody>
                  <a:tcPr/>
                </a:tc>
                <a:extLst>
                  <a:ext uri="{0D108BD9-81ED-4DB2-BD59-A6C34878D82A}">
                    <a16:rowId xmlns:a16="http://schemas.microsoft.com/office/drawing/2014/main" val="2462360232"/>
                  </a:ext>
                </a:extLst>
              </a:tr>
              <a:tr h="327744">
                <a:tc>
                  <a:txBody>
                    <a:bodyPr/>
                    <a:lstStyle/>
                    <a:p>
                      <a:r>
                        <a:rPr lang="en-GB" sz="1400" dirty="0" err="1" smtClean="0">
                          <a:latin typeface="Arial Narrow" panose="020B0606020202030204" pitchFamily="34" charset="0"/>
                        </a:rPr>
                        <a:t>Sprotbrough</a:t>
                      </a:r>
                      <a:r>
                        <a:rPr lang="en-GB" sz="1400" dirty="0" smtClean="0">
                          <a:latin typeface="Arial Narrow" panose="020B0606020202030204" pitchFamily="34" charset="0"/>
                        </a:rPr>
                        <a:t>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23.8%</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Mexborough West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17.3%</a:t>
                      </a:r>
                      <a:endParaRPr lang="en-GB" sz="1400" dirty="0">
                        <a:latin typeface="Arial Narrow" panose="020B0606020202030204" pitchFamily="34" charset="0"/>
                      </a:endParaRPr>
                    </a:p>
                  </a:txBody>
                  <a:tcPr/>
                </a:tc>
                <a:extLst>
                  <a:ext uri="{0D108BD9-81ED-4DB2-BD59-A6C34878D82A}">
                    <a16:rowId xmlns:a16="http://schemas.microsoft.com/office/drawing/2014/main" val="2150830624"/>
                  </a:ext>
                </a:extLst>
              </a:tr>
              <a:tr h="327744">
                <a:tc>
                  <a:txBody>
                    <a:bodyPr/>
                    <a:lstStyle/>
                    <a:p>
                      <a:r>
                        <a:rPr lang="en-GB" sz="1400" dirty="0" smtClean="0">
                          <a:latin typeface="Arial Narrow" panose="020B0606020202030204" pitchFamily="34" charset="0"/>
                        </a:rPr>
                        <a:t>Rossington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23.7%</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Wheatley Hills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17%</a:t>
                      </a:r>
                      <a:endParaRPr lang="en-GB" sz="1400" dirty="0">
                        <a:latin typeface="Arial Narrow" panose="020B0606020202030204" pitchFamily="34" charset="0"/>
                      </a:endParaRPr>
                    </a:p>
                  </a:txBody>
                  <a:tcPr/>
                </a:tc>
                <a:extLst>
                  <a:ext uri="{0D108BD9-81ED-4DB2-BD59-A6C34878D82A}">
                    <a16:rowId xmlns:a16="http://schemas.microsoft.com/office/drawing/2014/main" val="2262301834"/>
                  </a:ext>
                </a:extLst>
              </a:tr>
              <a:tr h="334887">
                <a:tc>
                  <a:txBody>
                    <a:bodyPr/>
                    <a:lstStyle/>
                    <a:p>
                      <a:r>
                        <a:rPr lang="en-GB" sz="1400" dirty="0" smtClean="0">
                          <a:latin typeface="Arial Narrow" panose="020B0606020202030204" pitchFamily="34" charset="0"/>
                        </a:rPr>
                        <a:t>Warmsworth,</a:t>
                      </a:r>
                      <a:r>
                        <a:rPr lang="en-GB" sz="1400" baseline="0" dirty="0" smtClean="0">
                          <a:latin typeface="Arial Narrow" panose="020B0606020202030204" pitchFamily="34" charset="0"/>
                        </a:rPr>
                        <a:t> </a:t>
                      </a:r>
                      <a:r>
                        <a:rPr lang="en-GB" sz="1400" baseline="0" dirty="0" err="1" smtClean="0">
                          <a:latin typeface="Arial Narrow" panose="020B0606020202030204" pitchFamily="34" charset="0"/>
                        </a:rPr>
                        <a:t>Braithwell</a:t>
                      </a:r>
                      <a:r>
                        <a:rPr lang="en-GB" sz="1400" baseline="0" dirty="0" smtClean="0">
                          <a:latin typeface="Arial Narrow" panose="020B0606020202030204" pitchFamily="34" charset="0"/>
                        </a:rPr>
                        <a:t> &amp; Stainton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23.6%</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Armthorpe North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16%</a:t>
                      </a:r>
                      <a:endParaRPr lang="en-GB" sz="1400" dirty="0">
                        <a:latin typeface="Arial Narrow" panose="020B0606020202030204" pitchFamily="34" charset="0"/>
                      </a:endParaRPr>
                    </a:p>
                  </a:txBody>
                  <a:tcPr/>
                </a:tc>
                <a:extLst>
                  <a:ext uri="{0D108BD9-81ED-4DB2-BD59-A6C34878D82A}">
                    <a16:rowId xmlns:a16="http://schemas.microsoft.com/office/drawing/2014/main" val="2854925255"/>
                  </a:ext>
                </a:extLst>
              </a:tr>
              <a:tr h="327744">
                <a:tc>
                  <a:txBody>
                    <a:bodyPr/>
                    <a:lstStyle/>
                    <a:p>
                      <a:r>
                        <a:rPr lang="en-GB" sz="1400" dirty="0" err="1" smtClean="0">
                          <a:latin typeface="Arial Narrow" panose="020B0606020202030204" pitchFamily="34" charset="0"/>
                        </a:rPr>
                        <a:t>Cusworth</a:t>
                      </a:r>
                      <a:r>
                        <a:rPr lang="en-GB" sz="1400" dirty="0" smtClean="0">
                          <a:latin typeface="Arial Narrow" panose="020B0606020202030204" pitchFamily="34" charset="0"/>
                        </a:rPr>
                        <a:t>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22.9%</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Intake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15.9%</a:t>
                      </a:r>
                      <a:endParaRPr lang="en-GB" sz="1400" dirty="0">
                        <a:latin typeface="Arial Narrow" panose="020B0606020202030204" pitchFamily="34" charset="0"/>
                      </a:endParaRPr>
                    </a:p>
                  </a:txBody>
                  <a:tcPr/>
                </a:tc>
                <a:extLst>
                  <a:ext uri="{0D108BD9-81ED-4DB2-BD59-A6C34878D82A}">
                    <a16:rowId xmlns:a16="http://schemas.microsoft.com/office/drawing/2014/main" val="2257509566"/>
                  </a:ext>
                </a:extLst>
              </a:tr>
              <a:tr h="327744">
                <a:tc>
                  <a:txBody>
                    <a:bodyPr/>
                    <a:lstStyle/>
                    <a:p>
                      <a:r>
                        <a:rPr lang="en-GB" sz="1400" dirty="0" smtClean="0">
                          <a:latin typeface="Arial Narrow" panose="020B0606020202030204" pitchFamily="34" charset="0"/>
                        </a:rPr>
                        <a:t>Cantley Park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22.8%</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Belle </a:t>
                      </a:r>
                      <a:r>
                        <a:rPr lang="en-GB" sz="1400" dirty="0" err="1" smtClean="0">
                          <a:latin typeface="Arial Narrow" panose="020B0606020202030204" pitchFamily="34" charset="0"/>
                        </a:rPr>
                        <a:t>Vue</a:t>
                      </a:r>
                      <a:r>
                        <a:rPr lang="en-GB" sz="1400" dirty="0" smtClean="0">
                          <a:latin typeface="Arial Narrow" panose="020B0606020202030204" pitchFamily="34" charset="0"/>
                        </a:rPr>
                        <a:t> &amp; Town Fields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15.3%</a:t>
                      </a:r>
                      <a:endParaRPr lang="en-GB" sz="1400" dirty="0">
                        <a:latin typeface="Arial Narrow" panose="020B0606020202030204" pitchFamily="34" charset="0"/>
                      </a:endParaRPr>
                    </a:p>
                  </a:txBody>
                  <a:tcPr/>
                </a:tc>
                <a:extLst>
                  <a:ext uri="{0D108BD9-81ED-4DB2-BD59-A6C34878D82A}">
                    <a16:rowId xmlns:a16="http://schemas.microsoft.com/office/drawing/2014/main" val="1480918041"/>
                  </a:ext>
                </a:extLst>
              </a:tr>
              <a:tr h="357628">
                <a:tc>
                  <a:txBody>
                    <a:bodyPr/>
                    <a:lstStyle/>
                    <a:p>
                      <a:r>
                        <a:rPr lang="en-GB" sz="1400" dirty="0" err="1" smtClean="0">
                          <a:latin typeface="Arial Narrow" panose="020B0606020202030204" pitchFamily="34" charset="0"/>
                        </a:rPr>
                        <a:t>Carcroft</a:t>
                      </a:r>
                      <a:r>
                        <a:rPr lang="en-GB" sz="1400" dirty="0" smtClean="0">
                          <a:latin typeface="Arial Narrow" panose="020B0606020202030204" pitchFamily="34" charset="0"/>
                        </a:rPr>
                        <a:t>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22.5%</a:t>
                      </a:r>
                      <a:endParaRPr lang="en-GB" sz="1400" dirty="0">
                        <a:latin typeface="Arial Narrow" panose="020B0606020202030204" pitchFamily="34" charset="0"/>
                      </a:endParaRPr>
                    </a:p>
                  </a:txBody>
                  <a:tcPr/>
                </a:tc>
                <a:tc>
                  <a:txBody>
                    <a:bodyPr/>
                    <a:lstStyle/>
                    <a:p>
                      <a:r>
                        <a:rPr lang="en-GB" sz="1400" dirty="0" err="1" smtClean="0">
                          <a:latin typeface="Arial Narrow" panose="020B0606020202030204" pitchFamily="34" charset="0"/>
                        </a:rPr>
                        <a:t>Adwick</a:t>
                      </a:r>
                      <a:r>
                        <a:rPr lang="en-GB" sz="1400" dirty="0" smtClean="0">
                          <a:latin typeface="Arial Narrow" panose="020B0606020202030204" pitchFamily="34" charset="0"/>
                        </a:rPr>
                        <a:t> Le Street &amp; Woodlands</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15.2%</a:t>
                      </a:r>
                      <a:endParaRPr lang="en-GB" sz="1400" dirty="0">
                        <a:latin typeface="Arial Narrow" panose="020B0606020202030204" pitchFamily="34" charset="0"/>
                      </a:endParaRPr>
                    </a:p>
                  </a:txBody>
                  <a:tcPr/>
                </a:tc>
                <a:extLst>
                  <a:ext uri="{0D108BD9-81ED-4DB2-BD59-A6C34878D82A}">
                    <a16:rowId xmlns:a16="http://schemas.microsoft.com/office/drawing/2014/main" val="1916051697"/>
                  </a:ext>
                </a:extLst>
              </a:tr>
              <a:tr h="327744">
                <a:tc>
                  <a:txBody>
                    <a:bodyPr/>
                    <a:lstStyle/>
                    <a:p>
                      <a:r>
                        <a:rPr lang="en-GB" sz="1400" dirty="0" smtClean="0">
                          <a:latin typeface="Arial Narrow" panose="020B0606020202030204" pitchFamily="34" charset="0"/>
                        </a:rPr>
                        <a:t>Thorne</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22.2%</a:t>
                      </a:r>
                      <a:endParaRPr lang="en-GB" sz="1400" dirty="0">
                        <a:latin typeface="Arial Narrow" panose="020B0606020202030204" pitchFamily="34" charset="0"/>
                      </a:endParaRPr>
                    </a:p>
                  </a:txBody>
                  <a:tcPr/>
                </a:tc>
                <a:tc>
                  <a:txBody>
                    <a:bodyPr/>
                    <a:lstStyle/>
                    <a:p>
                      <a:r>
                        <a:rPr lang="en-GB" sz="1400" dirty="0" err="1" smtClean="0">
                          <a:latin typeface="Arial Narrow" panose="020B0606020202030204" pitchFamily="34" charset="0"/>
                        </a:rPr>
                        <a:t>Moorends</a:t>
                      </a:r>
                      <a:r>
                        <a:rPr lang="en-GB" sz="1400" dirty="0" smtClean="0">
                          <a:latin typeface="Arial Narrow" panose="020B0606020202030204" pitchFamily="34" charset="0"/>
                        </a:rPr>
                        <a:t>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15.1%</a:t>
                      </a:r>
                      <a:endParaRPr lang="en-GB" sz="1400" dirty="0">
                        <a:latin typeface="Arial Narrow" panose="020B0606020202030204" pitchFamily="34" charset="0"/>
                      </a:endParaRPr>
                    </a:p>
                  </a:txBody>
                  <a:tcPr/>
                </a:tc>
                <a:extLst>
                  <a:ext uri="{0D108BD9-81ED-4DB2-BD59-A6C34878D82A}">
                    <a16:rowId xmlns:a16="http://schemas.microsoft.com/office/drawing/2014/main" val="630432916"/>
                  </a:ext>
                </a:extLst>
              </a:tr>
              <a:tr h="327744">
                <a:tc>
                  <a:txBody>
                    <a:bodyPr/>
                    <a:lstStyle/>
                    <a:p>
                      <a:r>
                        <a:rPr lang="en-GB" sz="1400" dirty="0" err="1" smtClean="0">
                          <a:latin typeface="Arial Narrow" panose="020B0606020202030204" pitchFamily="34" charset="0"/>
                        </a:rPr>
                        <a:t>Edenthorpe</a:t>
                      </a:r>
                      <a:r>
                        <a:rPr lang="en-GB" sz="1400" dirty="0" smtClean="0">
                          <a:latin typeface="Arial Narrow" panose="020B0606020202030204" pitchFamily="34" charset="0"/>
                        </a:rPr>
                        <a:t> &amp; Mere Lane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21.5%</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New Rossington</a:t>
                      </a:r>
                      <a:r>
                        <a:rPr lang="en-GB" sz="1400" baseline="0" dirty="0" smtClean="0">
                          <a:latin typeface="Arial Narrow" panose="020B0606020202030204" pitchFamily="34" charset="0"/>
                        </a:rPr>
                        <a:t>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15.1%</a:t>
                      </a:r>
                      <a:endParaRPr lang="en-GB" sz="1400" dirty="0">
                        <a:latin typeface="Arial Narrow" panose="020B0606020202030204" pitchFamily="34" charset="0"/>
                      </a:endParaRPr>
                    </a:p>
                  </a:txBody>
                  <a:tcPr/>
                </a:tc>
                <a:extLst>
                  <a:ext uri="{0D108BD9-81ED-4DB2-BD59-A6C34878D82A}">
                    <a16:rowId xmlns:a16="http://schemas.microsoft.com/office/drawing/2014/main" val="1154710081"/>
                  </a:ext>
                </a:extLst>
              </a:tr>
              <a:tr h="327744">
                <a:tc>
                  <a:txBody>
                    <a:bodyPr/>
                    <a:lstStyle/>
                    <a:p>
                      <a:r>
                        <a:rPr lang="en-GB" sz="1400" dirty="0" smtClean="0">
                          <a:latin typeface="Arial Narrow" panose="020B0606020202030204" pitchFamily="34" charset="0"/>
                        </a:rPr>
                        <a:t>Hatfield</a:t>
                      </a:r>
                      <a:r>
                        <a:rPr lang="en-GB" sz="1400" baseline="0" dirty="0" smtClean="0">
                          <a:latin typeface="Arial Narrow" panose="020B0606020202030204" pitchFamily="34" charset="0"/>
                        </a:rPr>
                        <a:t> East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21.4%</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Bentley &amp; Toll</a:t>
                      </a:r>
                      <a:r>
                        <a:rPr lang="en-GB" sz="1400" baseline="0" dirty="0" smtClean="0">
                          <a:latin typeface="Arial Narrow" panose="020B0606020202030204" pitchFamily="34" charset="0"/>
                        </a:rPr>
                        <a:t> Bar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14.4%</a:t>
                      </a:r>
                      <a:endParaRPr lang="en-GB" sz="1400" dirty="0">
                        <a:latin typeface="Arial Narrow" panose="020B0606020202030204" pitchFamily="34" charset="0"/>
                      </a:endParaRPr>
                    </a:p>
                  </a:txBody>
                  <a:tcPr/>
                </a:tc>
                <a:extLst>
                  <a:ext uri="{0D108BD9-81ED-4DB2-BD59-A6C34878D82A}">
                    <a16:rowId xmlns:a16="http://schemas.microsoft.com/office/drawing/2014/main" val="140566674"/>
                  </a:ext>
                </a:extLst>
              </a:tr>
              <a:tr h="327744">
                <a:tc>
                  <a:txBody>
                    <a:bodyPr/>
                    <a:lstStyle/>
                    <a:p>
                      <a:r>
                        <a:rPr lang="en-GB" sz="1400" dirty="0" smtClean="0">
                          <a:latin typeface="Arial Narrow" panose="020B0606020202030204" pitchFamily="34" charset="0"/>
                        </a:rPr>
                        <a:t>Conisbrough North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19.9%</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Balby Carr</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10%</a:t>
                      </a:r>
                      <a:endParaRPr lang="en-GB" sz="1400" dirty="0">
                        <a:latin typeface="Arial Narrow" panose="020B0606020202030204" pitchFamily="34" charset="0"/>
                      </a:endParaRPr>
                    </a:p>
                  </a:txBody>
                  <a:tcPr/>
                </a:tc>
                <a:extLst>
                  <a:ext uri="{0D108BD9-81ED-4DB2-BD59-A6C34878D82A}">
                    <a16:rowId xmlns:a16="http://schemas.microsoft.com/office/drawing/2014/main" val="2242189487"/>
                  </a:ext>
                </a:extLst>
              </a:tr>
              <a:tr h="349381">
                <a:tc>
                  <a:txBody>
                    <a:bodyPr/>
                    <a:lstStyle/>
                    <a:p>
                      <a:r>
                        <a:rPr lang="en-GB" sz="1400" dirty="0" smtClean="0">
                          <a:latin typeface="Arial Narrow" panose="020B0606020202030204" pitchFamily="34" charset="0"/>
                        </a:rPr>
                        <a:t>Balby South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19.8%</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Central Doncaster &amp; Hyde Park</a:t>
                      </a:r>
                      <a:r>
                        <a:rPr lang="en-GB" sz="1400" baseline="0" dirty="0" smtClean="0">
                          <a:latin typeface="Arial Narrow" panose="020B0606020202030204" pitchFamily="34" charset="0"/>
                        </a:rPr>
                        <a:t> </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9.1%</a:t>
                      </a:r>
                      <a:endParaRPr lang="en-GB" sz="1400" dirty="0">
                        <a:latin typeface="Arial Narrow" panose="020B0606020202030204" pitchFamily="34" charset="0"/>
                      </a:endParaRPr>
                    </a:p>
                  </a:txBody>
                  <a:tcPr/>
                </a:tc>
                <a:extLst>
                  <a:ext uri="{0D108BD9-81ED-4DB2-BD59-A6C34878D82A}">
                    <a16:rowId xmlns:a16="http://schemas.microsoft.com/office/drawing/2014/main" val="3982348880"/>
                  </a:ext>
                </a:extLst>
              </a:tr>
              <a:tr h="300897">
                <a:tc>
                  <a:txBody>
                    <a:bodyPr/>
                    <a:lstStyle/>
                    <a:p>
                      <a:r>
                        <a:rPr lang="en-GB" sz="1400" dirty="0" smtClean="0">
                          <a:latin typeface="Arial Narrow" panose="020B0606020202030204" pitchFamily="34" charset="0"/>
                        </a:rPr>
                        <a:t>Askern</a:t>
                      </a:r>
                      <a:endParaRPr lang="en-GB" sz="1400" dirty="0">
                        <a:latin typeface="Arial Narrow" panose="020B0606020202030204" pitchFamily="34" charset="0"/>
                      </a:endParaRPr>
                    </a:p>
                  </a:txBody>
                  <a:tcPr/>
                </a:tc>
                <a:tc>
                  <a:txBody>
                    <a:bodyPr/>
                    <a:lstStyle/>
                    <a:p>
                      <a:r>
                        <a:rPr lang="en-GB" sz="1400" dirty="0" smtClean="0">
                          <a:latin typeface="Arial Narrow" panose="020B0606020202030204" pitchFamily="34" charset="0"/>
                        </a:rPr>
                        <a:t>19.5%</a:t>
                      </a:r>
                      <a:endParaRPr lang="en-GB" sz="1400" dirty="0">
                        <a:latin typeface="Arial Narrow" panose="020B0606020202030204" pitchFamily="34" charset="0"/>
                      </a:endParaRPr>
                    </a:p>
                  </a:txBody>
                  <a:tcPr/>
                </a:tc>
                <a:tc>
                  <a:txBody>
                    <a:bodyPr/>
                    <a:lstStyle/>
                    <a:p>
                      <a:endParaRPr lang="en-GB" sz="1400" dirty="0">
                        <a:latin typeface="Arial Narrow" panose="020B0606020202030204" pitchFamily="34" charset="0"/>
                      </a:endParaRPr>
                    </a:p>
                  </a:txBody>
                  <a:tcPr/>
                </a:tc>
                <a:tc>
                  <a:txBody>
                    <a:bodyPr/>
                    <a:lstStyle/>
                    <a:p>
                      <a:endParaRPr lang="en-GB" sz="1400" dirty="0">
                        <a:latin typeface="Arial Narrow" panose="020B0606020202030204" pitchFamily="34" charset="0"/>
                      </a:endParaRPr>
                    </a:p>
                  </a:txBody>
                  <a:tcPr/>
                </a:tc>
                <a:extLst>
                  <a:ext uri="{0D108BD9-81ED-4DB2-BD59-A6C34878D82A}">
                    <a16:rowId xmlns:a16="http://schemas.microsoft.com/office/drawing/2014/main" val="2992634641"/>
                  </a:ext>
                </a:extLst>
              </a:tr>
            </a:tbl>
          </a:graphicData>
        </a:graphic>
      </p:graphicFrame>
      <p:sp>
        <p:nvSpPr>
          <p:cNvPr id="8" name="Rectangle 7"/>
          <p:cNvSpPr/>
          <p:nvPr/>
        </p:nvSpPr>
        <p:spPr>
          <a:xfrm>
            <a:off x="127827" y="1964586"/>
            <a:ext cx="6087351" cy="707886"/>
          </a:xfrm>
          <a:prstGeom prst="rect">
            <a:avLst/>
          </a:prstGeom>
          <a:solidFill>
            <a:srgbClr val="F4847B"/>
          </a:solidFill>
          <a:ln w="57150">
            <a:solidFill>
              <a:srgbClr val="E94133"/>
            </a:solidFill>
          </a:ln>
        </p:spPr>
        <p:txBody>
          <a:bodyPr wrap="square">
            <a:spAutoFit/>
          </a:bodyPr>
          <a:lstStyle/>
          <a:p>
            <a:pPr algn="ctr"/>
            <a:r>
              <a:rPr lang="en-GB" sz="2000" b="1" dirty="0">
                <a:latin typeface="Arial Narrow" panose="020B0606020202030204" pitchFamily="34" charset="0"/>
              </a:rPr>
              <a:t>The 2021 census found that Doncaster had 59,867 (19.4%) people aged 65+ living in the borough. </a:t>
            </a:r>
          </a:p>
        </p:txBody>
      </p:sp>
    </p:spTree>
    <p:extLst>
      <p:ext uri="{BB962C8B-B14F-4D97-AF65-F5344CB8AC3E}">
        <p14:creationId xmlns:p14="http://schemas.microsoft.com/office/powerpoint/2010/main" val="2633765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08377" y="192697"/>
            <a:ext cx="12384847" cy="1611861"/>
          </a:xfrm>
          <a:prstGeom prst="rect">
            <a:avLst/>
          </a:prstGeom>
        </p:spPr>
      </p:pic>
      <p:sp>
        <p:nvSpPr>
          <p:cNvPr id="2" name="Title 1"/>
          <p:cNvSpPr>
            <a:spLocks noGrp="1"/>
          </p:cNvSpPr>
          <p:nvPr>
            <p:ph type="title"/>
          </p:nvPr>
        </p:nvSpPr>
        <p:spPr>
          <a:xfrm>
            <a:off x="1336836" y="44559"/>
            <a:ext cx="11041380" cy="1855788"/>
          </a:xfrm>
        </p:spPr>
        <p:txBody>
          <a:bodyPr>
            <a:normAutofit/>
          </a:bodyPr>
          <a:lstStyle/>
          <a:p>
            <a:pPr algn="r"/>
            <a:r>
              <a:rPr lang="en-GB" sz="4800" dirty="0" smtClean="0">
                <a:latin typeface="Arial Narrow" panose="020B0606020202030204" pitchFamily="34" charset="0"/>
              </a:rPr>
              <a:t>Population </a:t>
            </a:r>
            <a:r>
              <a:rPr lang="en-GB" sz="4800" dirty="0">
                <a:latin typeface="Arial Narrow" panose="020B0606020202030204" pitchFamily="34" charset="0"/>
              </a:rPr>
              <a:t>C</a:t>
            </a:r>
            <a:r>
              <a:rPr lang="en-GB" sz="4800" dirty="0" smtClean="0">
                <a:latin typeface="Arial Narrow" panose="020B0606020202030204" pitchFamily="34" charset="0"/>
              </a:rPr>
              <a:t>hange</a:t>
            </a:r>
            <a:endParaRPr lang="en-GB" sz="4800" dirty="0">
              <a:latin typeface="Arial Narrow" panose="020B0606020202030204" pitchFamily="34" charset="0"/>
            </a:endParaRPr>
          </a:p>
        </p:txBody>
      </p:sp>
      <p:sp>
        <p:nvSpPr>
          <p:cNvPr id="5" name="TextBox 4"/>
          <p:cNvSpPr txBox="1"/>
          <p:nvPr/>
        </p:nvSpPr>
        <p:spPr>
          <a:xfrm>
            <a:off x="5915018" y="7322414"/>
            <a:ext cx="6713293" cy="1477328"/>
          </a:xfrm>
          <a:prstGeom prst="rect">
            <a:avLst/>
          </a:prstGeom>
          <a:noFill/>
        </p:spPr>
        <p:txBody>
          <a:bodyPr wrap="square" rtlCol="0">
            <a:spAutoFit/>
          </a:bodyPr>
          <a:lstStyle/>
          <a:p>
            <a:pPr algn="ctr"/>
            <a:r>
              <a:rPr lang="en-GB" dirty="0" smtClean="0"/>
              <a:t>This </a:t>
            </a:r>
            <a:r>
              <a:rPr lang="en-GB" dirty="0"/>
              <a:t>data </a:t>
            </a:r>
            <a:r>
              <a:rPr lang="en-GB" dirty="0" smtClean="0"/>
              <a:t>is based </a:t>
            </a:r>
            <a:r>
              <a:rPr lang="en-GB" dirty="0"/>
              <a:t>on the 2018 population projections, </a:t>
            </a:r>
            <a:r>
              <a:rPr lang="en-GB" dirty="0" smtClean="0"/>
              <a:t>and will </a:t>
            </a:r>
            <a:r>
              <a:rPr lang="en-GB" dirty="0"/>
              <a:t>certainly be rebased </a:t>
            </a:r>
            <a:r>
              <a:rPr lang="en-GB" dirty="0" smtClean="0"/>
              <a:t>In </a:t>
            </a:r>
            <a:r>
              <a:rPr lang="en-GB" dirty="0"/>
              <a:t>the light of the 2021 census.</a:t>
            </a:r>
          </a:p>
          <a:p>
            <a:pPr algn="ctr"/>
            <a:r>
              <a:rPr lang="en-GB" dirty="0"/>
              <a:t>The expectation is that, on average, the number of people aged 65+ will increase by around 1200 each year, and around 650 a year for people aged 85</a:t>
            </a:r>
            <a:r>
              <a:rPr lang="en-GB" dirty="0" smtClean="0"/>
              <a:t>+.</a:t>
            </a:r>
            <a:endParaRPr lang="en-GB" dirty="0"/>
          </a:p>
        </p:txBody>
      </p:sp>
      <p:pic>
        <p:nvPicPr>
          <p:cNvPr id="4" name="Picture 3"/>
          <p:cNvPicPr>
            <a:picLocks noChangeAspect="1"/>
          </p:cNvPicPr>
          <p:nvPr/>
        </p:nvPicPr>
        <p:blipFill>
          <a:blip r:embed="rId3"/>
          <a:stretch>
            <a:fillRect/>
          </a:stretch>
        </p:blipFill>
        <p:spPr>
          <a:xfrm>
            <a:off x="5950106" y="3069453"/>
            <a:ext cx="6643118" cy="3998255"/>
          </a:xfrm>
          <a:prstGeom prst="rect">
            <a:avLst/>
          </a:prstGeom>
          <a:ln w="57150">
            <a:solidFill>
              <a:srgbClr val="E94133"/>
            </a:solidFill>
          </a:ln>
        </p:spPr>
      </p:pic>
      <p:grpSp>
        <p:nvGrpSpPr>
          <p:cNvPr id="6" name="Group 5"/>
          <p:cNvGrpSpPr/>
          <p:nvPr/>
        </p:nvGrpSpPr>
        <p:grpSpPr>
          <a:xfrm>
            <a:off x="288167" y="1900347"/>
            <a:ext cx="5591764" cy="7359356"/>
            <a:chOff x="7206313" y="2008835"/>
            <a:chExt cx="5591764" cy="7359356"/>
          </a:xfrm>
        </p:grpSpPr>
        <p:sp>
          <p:nvSpPr>
            <p:cNvPr id="7" name="Rectangle 6"/>
            <p:cNvSpPr/>
            <p:nvPr/>
          </p:nvSpPr>
          <p:spPr>
            <a:xfrm>
              <a:off x="7314720" y="2008835"/>
              <a:ext cx="5281226" cy="7359356"/>
            </a:xfrm>
            <a:prstGeom prst="rect">
              <a:avLst/>
            </a:prstGeom>
            <a:solidFill>
              <a:srgbClr val="F4847B"/>
            </a:solidFill>
            <a:ln w="57150">
              <a:solidFill>
                <a:srgbClr val="E941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a:endParaRPr lang="en-GB" sz="3528"/>
            </a:p>
          </p:txBody>
        </p:sp>
        <p:pic>
          <p:nvPicPr>
            <p:cNvPr id="8" name="Picture 7"/>
            <p:cNvPicPr>
              <a:picLocks noChangeAspect="1"/>
            </p:cNvPicPr>
            <p:nvPr/>
          </p:nvPicPr>
          <p:blipFill rotWithShape="1">
            <a:blip r:embed="rId4"/>
            <a:srcRect l="7854" t="1627" r="2774" b="1903"/>
            <a:stretch/>
          </p:blipFill>
          <p:spPr>
            <a:xfrm>
              <a:off x="7761985" y="2720265"/>
              <a:ext cx="4480421" cy="5609631"/>
            </a:xfrm>
            <a:prstGeom prst="rect">
              <a:avLst/>
            </a:prstGeom>
            <a:ln w="12700">
              <a:solidFill>
                <a:srgbClr val="E94133"/>
              </a:solidFill>
            </a:ln>
          </p:spPr>
        </p:pic>
        <p:sp>
          <p:nvSpPr>
            <p:cNvPr id="9" name="TextBox 8"/>
            <p:cNvSpPr txBox="1"/>
            <p:nvPr/>
          </p:nvSpPr>
          <p:spPr>
            <a:xfrm>
              <a:off x="7206313" y="2034904"/>
              <a:ext cx="5591764" cy="738664"/>
            </a:xfrm>
            <a:prstGeom prst="rect">
              <a:avLst/>
            </a:prstGeom>
            <a:noFill/>
          </p:spPr>
          <p:txBody>
            <a:bodyPr wrap="square" rtlCol="0">
              <a:spAutoFit/>
            </a:bodyPr>
            <a:lstStyle/>
            <a:p>
              <a:pPr algn="ctr"/>
              <a:r>
                <a:rPr lang="en-GB" sz="2100" b="1" dirty="0">
                  <a:latin typeface="Arial Narrow" panose="020B0606020202030204" pitchFamily="34" charset="0"/>
                </a:rPr>
                <a:t>Population change (%) by age group in Doncaster, 2011 to 2021</a:t>
              </a:r>
            </a:p>
          </p:txBody>
        </p:sp>
        <p:sp>
          <p:nvSpPr>
            <p:cNvPr id="10" name="Rectangle 9"/>
            <p:cNvSpPr/>
            <p:nvPr/>
          </p:nvSpPr>
          <p:spPr>
            <a:xfrm>
              <a:off x="7494610" y="8264234"/>
              <a:ext cx="5209742" cy="964880"/>
            </a:xfrm>
            <a:prstGeom prst="rect">
              <a:avLst/>
            </a:prstGeom>
          </p:spPr>
          <p:txBody>
            <a:bodyPr wrap="square">
              <a:spAutoFit/>
            </a:bodyPr>
            <a:lstStyle/>
            <a:p>
              <a:pPr marL="300038" indent="-300038">
                <a:buFont typeface="Arial" panose="020B0604020202020204" pitchFamily="34" charset="0"/>
                <a:buChar char="•"/>
              </a:pPr>
              <a:r>
                <a:rPr lang="en-GB" sz="1890" dirty="0">
                  <a:latin typeface="Arial Narrow" panose="020B0606020202030204" pitchFamily="34" charset="0"/>
                </a:rPr>
                <a:t>increase </a:t>
              </a:r>
              <a:r>
                <a:rPr lang="en-GB" sz="1890" dirty="0" smtClean="0">
                  <a:latin typeface="Arial Narrow" panose="020B0606020202030204" pitchFamily="34" charset="0"/>
                </a:rPr>
                <a:t>in </a:t>
              </a:r>
              <a:r>
                <a:rPr lang="en-GB" sz="1890" dirty="0">
                  <a:latin typeface="Arial Narrow" panose="020B0606020202030204" pitchFamily="34" charset="0"/>
                </a:rPr>
                <a:t>people aged 65 years and over </a:t>
              </a:r>
            </a:p>
            <a:p>
              <a:pPr marL="300038" indent="-300038">
                <a:buFont typeface="Arial" panose="020B0604020202020204" pitchFamily="34" charset="0"/>
                <a:buChar char="•"/>
              </a:pPr>
              <a:r>
                <a:rPr lang="en-GB" sz="1890" dirty="0">
                  <a:latin typeface="Arial Narrow" panose="020B0606020202030204" pitchFamily="34" charset="0"/>
                </a:rPr>
                <a:t>decrease </a:t>
              </a:r>
              <a:r>
                <a:rPr lang="en-GB" sz="1890" dirty="0" smtClean="0">
                  <a:latin typeface="Arial Narrow" panose="020B0606020202030204" pitchFamily="34" charset="0"/>
                </a:rPr>
                <a:t>in </a:t>
              </a:r>
              <a:r>
                <a:rPr lang="en-GB" sz="1890" dirty="0">
                  <a:latin typeface="Arial Narrow" panose="020B0606020202030204" pitchFamily="34" charset="0"/>
                </a:rPr>
                <a:t>people aged 15 to 64 years</a:t>
              </a:r>
            </a:p>
            <a:p>
              <a:pPr marL="300038" indent="-300038">
                <a:buFont typeface="Arial" panose="020B0604020202020204" pitchFamily="34" charset="0"/>
                <a:buChar char="•"/>
              </a:pPr>
              <a:r>
                <a:rPr lang="en-GB" sz="1890" dirty="0">
                  <a:latin typeface="Arial Narrow" panose="020B0606020202030204" pitchFamily="34" charset="0"/>
                </a:rPr>
                <a:t>decrease </a:t>
              </a:r>
              <a:r>
                <a:rPr lang="en-GB" sz="1890" dirty="0" smtClean="0">
                  <a:latin typeface="Arial Narrow" panose="020B0606020202030204" pitchFamily="34" charset="0"/>
                </a:rPr>
                <a:t>in </a:t>
              </a:r>
              <a:r>
                <a:rPr lang="en-GB" sz="1890" dirty="0">
                  <a:latin typeface="Arial Narrow" panose="020B0606020202030204" pitchFamily="34" charset="0"/>
                </a:rPr>
                <a:t>children aged under 15 years.</a:t>
              </a:r>
            </a:p>
          </p:txBody>
        </p:sp>
      </p:grpSp>
      <p:sp>
        <p:nvSpPr>
          <p:cNvPr id="12" name="Rectangle 11"/>
          <p:cNvSpPr/>
          <p:nvPr/>
        </p:nvSpPr>
        <p:spPr>
          <a:xfrm>
            <a:off x="5859010" y="1900347"/>
            <a:ext cx="6734214" cy="914400"/>
          </a:xfrm>
          <a:prstGeom prst="rect">
            <a:avLst/>
          </a:prstGeom>
          <a:solidFill>
            <a:srgbClr val="E94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Arial Narrow" panose="020B0606020202030204" pitchFamily="34" charset="0"/>
              </a:rPr>
              <a:t>It is estimated that by 2036 Doncaster will have over 80,000 residents aged over 65 </a:t>
            </a:r>
            <a:endParaRPr lang="en-GB" sz="2400" dirty="0">
              <a:latin typeface="Arial Narrow" panose="020B0606020202030204" pitchFamily="34" charset="0"/>
            </a:endParaRPr>
          </a:p>
        </p:txBody>
      </p:sp>
    </p:spTree>
    <p:extLst>
      <p:ext uri="{BB962C8B-B14F-4D97-AF65-F5344CB8AC3E}">
        <p14:creationId xmlns:p14="http://schemas.microsoft.com/office/powerpoint/2010/main" val="545016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8139" y="4546578"/>
            <a:ext cx="5826551" cy="3661730"/>
          </a:xfrm>
          <a:prstGeom prst="rect">
            <a:avLst/>
          </a:prstGeom>
          <a:ln w="57150">
            <a:solidFill>
              <a:srgbClr val="E94133"/>
            </a:solidFill>
          </a:ln>
        </p:spPr>
      </p:pic>
      <p:sp>
        <p:nvSpPr>
          <p:cNvPr id="5" name="TextBox 4"/>
          <p:cNvSpPr txBox="1"/>
          <p:nvPr/>
        </p:nvSpPr>
        <p:spPr>
          <a:xfrm>
            <a:off x="289202" y="2228889"/>
            <a:ext cx="5826551" cy="923330"/>
          </a:xfrm>
          <a:prstGeom prst="rect">
            <a:avLst/>
          </a:prstGeom>
          <a:noFill/>
        </p:spPr>
        <p:txBody>
          <a:bodyPr wrap="square" rtlCol="0">
            <a:spAutoFit/>
          </a:bodyPr>
          <a:lstStyle/>
          <a:p>
            <a:r>
              <a:rPr lang="en-GB" dirty="0" smtClean="0">
                <a:latin typeface="Arial Narrow" panose="020B0606020202030204" pitchFamily="34" charset="0"/>
              </a:rPr>
              <a:t>The </a:t>
            </a:r>
            <a:r>
              <a:rPr lang="en-GB" dirty="0">
                <a:latin typeface="Arial Narrow" panose="020B0606020202030204" pitchFamily="34" charset="0"/>
              </a:rPr>
              <a:t>average deprivation score derived from the Census deprivation measure was 20.7</a:t>
            </a:r>
            <a:r>
              <a:rPr lang="en-GB" dirty="0" smtClean="0">
                <a:latin typeface="Arial Narrow" panose="020B0606020202030204" pitchFamily="34" charset="0"/>
              </a:rPr>
              <a:t>%.</a:t>
            </a:r>
          </a:p>
          <a:p>
            <a:endParaRPr lang="en-GB" dirty="0">
              <a:latin typeface="Arial Narrow" panose="020B0606020202030204" pitchFamily="34" charset="0"/>
            </a:endParaRPr>
          </a:p>
        </p:txBody>
      </p:sp>
      <p:pic>
        <p:nvPicPr>
          <p:cNvPr id="7" name="Picture 6"/>
          <p:cNvPicPr>
            <a:picLocks noChangeAspect="1"/>
          </p:cNvPicPr>
          <p:nvPr/>
        </p:nvPicPr>
        <p:blipFill>
          <a:blip r:embed="rId3"/>
          <a:stretch>
            <a:fillRect/>
          </a:stretch>
        </p:blipFill>
        <p:spPr>
          <a:xfrm>
            <a:off x="-1" y="300402"/>
            <a:ext cx="12594873" cy="1609483"/>
          </a:xfrm>
          <a:prstGeom prst="rect">
            <a:avLst/>
          </a:prstGeom>
        </p:spPr>
      </p:pic>
      <p:sp>
        <p:nvSpPr>
          <p:cNvPr id="3" name="Title 2"/>
          <p:cNvSpPr>
            <a:spLocks noGrp="1"/>
          </p:cNvSpPr>
          <p:nvPr>
            <p:ph type="title"/>
          </p:nvPr>
        </p:nvSpPr>
        <p:spPr>
          <a:xfrm>
            <a:off x="1169312" y="177249"/>
            <a:ext cx="11041380" cy="1855788"/>
          </a:xfrm>
        </p:spPr>
        <p:txBody>
          <a:bodyPr>
            <a:normAutofit/>
          </a:bodyPr>
          <a:lstStyle/>
          <a:p>
            <a:pPr algn="r"/>
            <a:r>
              <a:rPr lang="en-GB" sz="4800" dirty="0" smtClean="0">
                <a:latin typeface="Arial Narrow" panose="020B0606020202030204" pitchFamily="34" charset="0"/>
              </a:rPr>
              <a:t>Deprivation </a:t>
            </a:r>
            <a:endParaRPr lang="en-GB" sz="4800" dirty="0">
              <a:latin typeface="Arial Narrow" panose="020B0606020202030204" pitchFamily="34" charset="0"/>
            </a:endParaRPr>
          </a:p>
        </p:txBody>
      </p:sp>
      <p:sp>
        <p:nvSpPr>
          <p:cNvPr id="8" name="Rectangle 7"/>
          <p:cNvSpPr/>
          <p:nvPr/>
        </p:nvSpPr>
        <p:spPr>
          <a:xfrm>
            <a:off x="6313629" y="1988620"/>
            <a:ext cx="6364139" cy="1477328"/>
          </a:xfrm>
          <a:prstGeom prst="rect">
            <a:avLst/>
          </a:prstGeom>
        </p:spPr>
        <p:txBody>
          <a:bodyPr wrap="square">
            <a:spAutoFit/>
          </a:bodyPr>
          <a:lstStyle/>
          <a:p>
            <a:r>
              <a:rPr lang="en-GB" dirty="0">
                <a:latin typeface="Arial Narrow" panose="020B0606020202030204" pitchFamily="34" charset="0"/>
              </a:rPr>
              <a:t>The 2019 Index of Multiple Deprivation included an extra domain: </a:t>
            </a:r>
            <a:r>
              <a:rPr lang="en-GB" b="1" dirty="0">
                <a:latin typeface="Arial Narrow" panose="020B0606020202030204" pitchFamily="34" charset="0"/>
              </a:rPr>
              <a:t>Income Deprivation affecting Older People Index (IDAOPI).</a:t>
            </a:r>
          </a:p>
          <a:p>
            <a:endParaRPr lang="en-GB" dirty="0" smtClean="0">
              <a:latin typeface="Arial Narrow" panose="020B0606020202030204" pitchFamily="34" charset="0"/>
            </a:endParaRPr>
          </a:p>
          <a:p>
            <a:pPr algn="ctr"/>
            <a:r>
              <a:rPr lang="en-GB" dirty="0" smtClean="0">
                <a:latin typeface="Arial Narrow" panose="020B0606020202030204" pitchFamily="34" charset="0"/>
              </a:rPr>
              <a:t>Doncaster </a:t>
            </a:r>
            <a:r>
              <a:rPr lang="en-GB" dirty="0">
                <a:latin typeface="Arial Narrow" panose="020B0606020202030204" pitchFamily="34" charset="0"/>
              </a:rPr>
              <a:t>is the</a:t>
            </a:r>
            <a:r>
              <a:rPr lang="en-GB" b="1" dirty="0">
                <a:latin typeface="Arial Narrow" panose="020B0606020202030204" pitchFamily="34" charset="0"/>
              </a:rPr>
              <a:t> 85th </a:t>
            </a:r>
            <a:r>
              <a:rPr lang="en-GB" dirty="0">
                <a:latin typeface="Arial Narrow" panose="020B0606020202030204" pitchFamily="34" charset="0"/>
              </a:rPr>
              <a:t>most deprived local authority in </a:t>
            </a:r>
            <a:r>
              <a:rPr lang="en-GB" dirty="0" smtClean="0">
                <a:latin typeface="Arial Narrow" panose="020B0606020202030204" pitchFamily="34" charset="0"/>
              </a:rPr>
              <a:t>England, out of a total of </a:t>
            </a:r>
            <a:r>
              <a:rPr lang="en-GB" dirty="0">
                <a:latin typeface="Arial Narrow" panose="020B0606020202030204" pitchFamily="34" charset="0"/>
              </a:rPr>
              <a:t>317 </a:t>
            </a:r>
            <a:r>
              <a:rPr lang="en-GB" dirty="0" smtClean="0">
                <a:latin typeface="Arial Narrow" panose="020B0606020202030204" pitchFamily="34" charset="0"/>
              </a:rPr>
              <a:t>authorities in this category.</a:t>
            </a:r>
            <a:endParaRPr lang="en-GB" dirty="0">
              <a:latin typeface="Arial Narrow" panose="020B0606020202030204" pitchFamily="34" charset="0"/>
            </a:endParaRPr>
          </a:p>
        </p:txBody>
      </p:sp>
      <p:pic>
        <p:nvPicPr>
          <p:cNvPr id="9" name="Picture 8"/>
          <p:cNvPicPr>
            <a:picLocks noChangeAspect="1"/>
          </p:cNvPicPr>
          <p:nvPr/>
        </p:nvPicPr>
        <p:blipFill>
          <a:blip r:embed="rId4"/>
          <a:stretch>
            <a:fillRect/>
          </a:stretch>
        </p:blipFill>
        <p:spPr>
          <a:xfrm>
            <a:off x="6630918" y="3465948"/>
            <a:ext cx="5761608" cy="3260354"/>
          </a:xfrm>
          <a:prstGeom prst="rect">
            <a:avLst/>
          </a:prstGeom>
          <a:ln w="57150">
            <a:solidFill>
              <a:srgbClr val="E94133"/>
            </a:solidFill>
          </a:ln>
        </p:spPr>
      </p:pic>
      <p:sp>
        <p:nvSpPr>
          <p:cNvPr id="10" name="Rectangle 9"/>
          <p:cNvSpPr/>
          <p:nvPr/>
        </p:nvSpPr>
        <p:spPr>
          <a:xfrm>
            <a:off x="6581448" y="6977194"/>
            <a:ext cx="3159738" cy="923330"/>
          </a:xfrm>
          <a:prstGeom prst="rect">
            <a:avLst/>
          </a:prstGeom>
        </p:spPr>
        <p:txBody>
          <a:bodyPr wrap="square">
            <a:spAutoFit/>
          </a:bodyPr>
          <a:lstStyle/>
          <a:p>
            <a:r>
              <a:rPr lang="en-GB" dirty="0">
                <a:latin typeface="Arial Narrow" panose="020B0606020202030204" pitchFamily="34" charset="0"/>
              </a:rPr>
              <a:t>The IDAOPI is measured at LSOA level</a:t>
            </a:r>
            <a:r>
              <a:rPr lang="en-GB" dirty="0" smtClean="0">
                <a:latin typeface="Arial Narrow" panose="020B0606020202030204" pitchFamily="34" charset="0"/>
              </a:rPr>
              <a:t>.</a:t>
            </a:r>
          </a:p>
          <a:p>
            <a:endParaRPr lang="en-GB" dirty="0">
              <a:latin typeface="Arial Narrow" panose="020B0606020202030204" pitchFamily="34" charset="0"/>
            </a:endParaRPr>
          </a:p>
        </p:txBody>
      </p:sp>
      <p:pic>
        <p:nvPicPr>
          <p:cNvPr id="11" name="Picture 10"/>
          <p:cNvPicPr>
            <a:picLocks noChangeAspect="1"/>
          </p:cNvPicPr>
          <p:nvPr/>
        </p:nvPicPr>
        <p:blipFill>
          <a:blip r:embed="rId5"/>
          <a:stretch>
            <a:fillRect/>
          </a:stretch>
        </p:blipFill>
        <p:spPr>
          <a:xfrm>
            <a:off x="9790656" y="6845968"/>
            <a:ext cx="2601870" cy="2561188"/>
          </a:xfrm>
          <a:prstGeom prst="rect">
            <a:avLst/>
          </a:prstGeom>
          <a:ln w="38100">
            <a:solidFill>
              <a:srgbClr val="E94133"/>
            </a:solidFill>
          </a:ln>
        </p:spPr>
      </p:pic>
      <p:sp>
        <p:nvSpPr>
          <p:cNvPr id="2" name="Rectangle 1"/>
          <p:cNvSpPr/>
          <p:nvPr/>
        </p:nvSpPr>
        <p:spPr>
          <a:xfrm>
            <a:off x="289202" y="8331460"/>
            <a:ext cx="6024427" cy="646331"/>
          </a:xfrm>
          <a:prstGeom prst="rect">
            <a:avLst/>
          </a:prstGeom>
        </p:spPr>
        <p:txBody>
          <a:bodyPr wrap="square">
            <a:spAutoFit/>
          </a:bodyPr>
          <a:lstStyle/>
          <a:p>
            <a:r>
              <a:rPr lang="en-GB" dirty="0" smtClean="0">
                <a:latin typeface="Arial Narrow" panose="020B0606020202030204" pitchFamily="34" charset="0"/>
              </a:rPr>
              <a:t>*</a:t>
            </a:r>
            <a:r>
              <a:rPr lang="en-GB" sz="1400" i="1" dirty="0" smtClean="0">
                <a:latin typeface="Arial Narrow" panose="020B0606020202030204" pitchFamily="34" charset="0"/>
              </a:rPr>
              <a:t>LSOAs </a:t>
            </a:r>
            <a:r>
              <a:rPr lang="en-GB" sz="1400" i="1" dirty="0">
                <a:latin typeface="Arial Narrow" panose="020B0606020202030204" pitchFamily="34" charset="0"/>
              </a:rPr>
              <a:t>are a Census geography each LSOA has, on average around 1,550 residents. There are 199 LSOAs in Doncaster</a:t>
            </a:r>
            <a:r>
              <a:rPr lang="en-GB" dirty="0">
                <a:latin typeface="Arial Narrow" panose="020B0606020202030204" pitchFamily="34" charset="0"/>
              </a:rPr>
              <a:t>.</a:t>
            </a:r>
            <a:endParaRPr lang="en-GB" dirty="0">
              <a:latin typeface="Arial Narrow" panose="020B0606020202030204" pitchFamily="34" charset="0"/>
            </a:endParaRPr>
          </a:p>
        </p:txBody>
      </p:sp>
      <p:sp>
        <p:nvSpPr>
          <p:cNvPr id="14" name="Rectangle 13"/>
          <p:cNvSpPr/>
          <p:nvPr/>
        </p:nvSpPr>
        <p:spPr>
          <a:xfrm>
            <a:off x="352291" y="2955108"/>
            <a:ext cx="5862400" cy="1468318"/>
          </a:xfrm>
          <a:prstGeom prst="rect">
            <a:avLst/>
          </a:prstGeom>
          <a:solidFill>
            <a:srgbClr val="F4847B"/>
          </a:solidFill>
          <a:ln w="57150">
            <a:solidFill>
              <a:srgbClr val="E94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Narrow" panose="020B0606020202030204" pitchFamily="34" charset="0"/>
              </a:rPr>
              <a:t>There are 29 LSOAs* that are both deprived and have a high proportion of people aged 65+.</a:t>
            </a:r>
          </a:p>
          <a:p>
            <a:pPr algn="ctr"/>
            <a:endParaRPr lang="en-GB" dirty="0">
              <a:solidFill>
                <a:schemeClr val="tx1"/>
              </a:solidFill>
              <a:latin typeface="Arial Narrow" panose="020B0606020202030204" pitchFamily="34" charset="0"/>
            </a:endParaRPr>
          </a:p>
          <a:p>
            <a:pPr algn="ctr"/>
            <a:r>
              <a:rPr lang="en-GB" b="1" dirty="0">
                <a:solidFill>
                  <a:schemeClr val="tx1"/>
                </a:solidFill>
                <a:latin typeface="Arial Narrow" panose="020B0606020202030204" pitchFamily="34" charset="0"/>
              </a:rPr>
              <a:t>10,548</a:t>
            </a:r>
            <a:r>
              <a:rPr lang="en-GB" dirty="0">
                <a:solidFill>
                  <a:schemeClr val="tx1"/>
                </a:solidFill>
                <a:latin typeface="Arial Narrow" panose="020B0606020202030204" pitchFamily="34" charset="0"/>
              </a:rPr>
              <a:t> people age 65+ live in </a:t>
            </a:r>
            <a:r>
              <a:rPr lang="en-GB" dirty="0" smtClean="0">
                <a:solidFill>
                  <a:schemeClr val="tx1"/>
                </a:solidFill>
                <a:latin typeface="Arial Narrow" panose="020B0606020202030204" pitchFamily="34" charset="0"/>
              </a:rPr>
              <a:t>these areas </a:t>
            </a:r>
          </a:p>
          <a:p>
            <a:pPr algn="ctr"/>
            <a:r>
              <a:rPr lang="en-GB" dirty="0" smtClean="0">
                <a:solidFill>
                  <a:schemeClr val="tx1"/>
                </a:solidFill>
                <a:latin typeface="Arial Narrow" panose="020B0606020202030204" pitchFamily="34" charset="0"/>
              </a:rPr>
              <a:t>as demonstrated in the </a:t>
            </a:r>
            <a:r>
              <a:rPr lang="en-GB" dirty="0">
                <a:solidFill>
                  <a:schemeClr val="tx1"/>
                </a:solidFill>
                <a:latin typeface="Arial Narrow" panose="020B0606020202030204" pitchFamily="34" charset="0"/>
              </a:rPr>
              <a:t>top right </a:t>
            </a:r>
            <a:r>
              <a:rPr lang="en-GB" dirty="0" smtClean="0">
                <a:solidFill>
                  <a:schemeClr val="tx1"/>
                </a:solidFill>
                <a:latin typeface="Arial Narrow" panose="020B0606020202030204" pitchFamily="34" charset="0"/>
              </a:rPr>
              <a:t>quarter of the graph below.</a:t>
            </a:r>
            <a:endParaRPr lang="en-GB" dirty="0">
              <a:solidFill>
                <a:schemeClr val="tx1"/>
              </a:solidFill>
              <a:latin typeface="Arial Narrow" panose="020B0606020202030204" pitchFamily="34" charset="0"/>
            </a:endParaRPr>
          </a:p>
        </p:txBody>
      </p:sp>
      <p:sp>
        <p:nvSpPr>
          <p:cNvPr id="15" name="Rectangle 14"/>
          <p:cNvSpPr/>
          <p:nvPr/>
        </p:nvSpPr>
        <p:spPr>
          <a:xfrm>
            <a:off x="6630918" y="7630364"/>
            <a:ext cx="3060799" cy="1146532"/>
          </a:xfrm>
          <a:prstGeom prst="rect">
            <a:avLst/>
          </a:prstGeom>
          <a:solidFill>
            <a:srgbClr val="E94133"/>
          </a:solidFill>
          <a:ln>
            <a:solidFill>
              <a:srgbClr val="E94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54.3% of people aged 60+ are in the nationally defined most deprived areas in the country </a:t>
            </a:r>
          </a:p>
        </p:txBody>
      </p:sp>
    </p:spTree>
    <p:extLst>
      <p:ext uri="{BB962C8B-B14F-4D97-AF65-F5344CB8AC3E}">
        <p14:creationId xmlns:p14="http://schemas.microsoft.com/office/powerpoint/2010/main" val="716305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08377" y="192697"/>
            <a:ext cx="12384847" cy="1611861"/>
          </a:xfrm>
          <a:prstGeom prst="rect">
            <a:avLst/>
          </a:prstGeom>
        </p:spPr>
      </p:pic>
      <p:sp>
        <p:nvSpPr>
          <p:cNvPr id="2" name="Title 1"/>
          <p:cNvSpPr>
            <a:spLocks noGrp="1"/>
          </p:cNvSpPr>
          <p:nvPr>
            <p:ph type="title"/>
          </p:nvPr>
        </p:nvSpPr>
        <p:spPr>
          <a:xfrm>
            <a:off x="961516" y="0"/>
            <a:ext cx="11534032" cy="1855788"/>
          </a:xfrm>
        </p:spPr>
        <p:txBody>
          <a:bodyPr>
            <a:normAutofit/>
          </a:bodyPr>
          <a:lstStyle/>
          <a:p>
            <a:pPr algn="r"/>
            <a:r>
              <a:rPr lang="en-GB" sz="4800" dirty="0" smtClean="0">
                <a:latin typeface="Arial Narrow" panose="020B0606020202030204" pitchFamily="34" charset="0"/>
              </a:rPr>
              <a:t>Healthy life </a:t>
            </a:r>
            <a:br>
              <a:rPr lang="en-GB" sz="4800" dirty="0" smtClean="0">
                <a:latin typeface="Arial Narrow" panose="020B0606020202030204" pitchFamily="34" charset="0"/>
              </a:rPr>
            </a:br>
            <a:r>
              <a:rPr lang="en-GB" sz="4800" dirty="0" smtClean="0">
                <a:latin typeface="Arial Narrow" panose="020B0606020202030204" pitchFamily="34" charset="0"/>
              </a:rPr>
              <a:t>expectancy at 65</a:t>
            </a:r>
            <a:endParaRPr lang="en-GB" sz="4800" dirty="0">
              <a:latin typeface="Arial Narrow" panose="020B0606020202030204" pitchFamily="34" charset="0"/>
            </a:endParaRPr>
          </a:p>
        </p:txBody>
      </p:sp>
      <p:sp>
        <p:nvSpPr>
          <p:cNvPr id="5" name="TextBox 4"/>
          <p:cNvSpPr txBox="1"/>
          <p:nvPr/>
        </p:nvSpPr>
        <p:spPr>
          <a:xfrm>
            <a:off x="6873836" y="8677499"/>
            <a:ext cx="5482228" cy="707886"/>
          </a:xfrm>
          <a:prstGeom prst="rect">
            <a:avLst/>
          </a:prstGeom>
          <a:solidFill>
            <a:srgbClr val="E94133"/>
          </a:solidFill>
          <a:ln w="3175">
            <a:solidFill>
              <a:srgbClr val="E94133"/>
            </a:solidFill>
          </a:ln>
        </p:spPr>
        <p:txBody>
          <a:bodyPr wrap="square" rtlCol="0">
            <a:spAutoFit/>
          </a:bodyPr>
          <a:lstStyle/>
          <a:p>
            <a:pPr algn="ctr"/>
            <a:r>
              <a:rPr lang="en-GB" sz="2000" dirty="0" smtClean="0">
                <a:latin typeface="Arial Narrow" panose="020B0606020202030204" pitchFamily="34" charset="0"/>
              </a:rPr>
              <a:t>Doncaster </a:t>
            </a:r>
            <a:r>
              <a:rPr lang="en-GB" sz="2000" dirty="0">
                <a:latin typeface="Arial Narrow" panose="020B0606020202030204" pitchFamily="34" charset="0"/>
              </a:rPr>
              <a:t>has the Lowest </a:t>
            </a:r>
            <a:r>
              <a:rPr lang="en-GB" sz="2000" dirty="0" smtClean="0">
                <a:latin typeface="Arial Narrow" panose="020B0606020202030204" pitchFamily="34" charset="0"/>
              </a:rPr>
              <a:t>Healthy Life Expectancy </a:t>
            </a:r>
            <a:r>
              <a:rPr lang="en-GB" sz="2000" dirty="0">
                <a:latin typeface="Arial Narrow" panose="020B0606020202030204" pitchFamily="34" charset="0"/>
              </a:rPr>
              <a:t>for those aged 65 of all its statistical neighbours.</a:t>
            </a:r>
          </a:p>
        </p:txBody>
      </p:sp>
      <p:pic>
        <p:nvPicPr>
          <p:cNvPr id="3" name="Picture 2"/>
          <p:cNvPicPr>
            <a:picLocks noChangeAspect="1"/>
          </p:cNvPicPr>
          <p:nvPr/>
        </p:nvPicPr>
        <p:blipFill>
          <a:blip r:embed="rId3"/>
          <a:stretch>
            <a:fillRect/>
          </a:stretch>
        </p:blipFill>
        <p:spPr>
          <a:xfrm>
            <a:off x="6873836" y="1920604"/>
            <a:ext cx="5482228" cy="3241411"/>
          </a:xfrm>
          <a:prstGeom prst="rect">
            <a:avLst/>
          </a:prstGeom>
          <a:ln w="57150">
            <a:solidFill>
              <a:srgbClr val="E94133"/>
            </a:solidFill>
          </a:ln>
        </p:spPr>
      </p:pic>
      <p:pic>
        <p:nvPicPr>
          <p:cNvPr id="6" name="Picture 5"/>
          <p:cNvPicPr>
            <a:picLocks noChangeAspect="1"/>
          </p:cNvPicPr>
          <p:nvPr/>
        </p:nvPicPr>
        <p:blipFill>
          <a:blip r:embed="rId4"/>
          <a:stretch>
            <a:fillRect/>
          </a:stretch>
        </p:blipFill>
        <p:spPr>
          <a:xfrm>
            <a:off x="6873836" y="5322104"/>
            <a:ext cx="5482228" cy="3195306"/>
          </a:xfrm>
          <a:prstGeom prst="rect">
            <a:avLst/>
          </a:prstGeom>
          <a:ln w="57150">
            <a:solidFill>
              <a:srgbClr val="E94133"/>
            </a:solidFill>
          </a:ln>
        </p:spPr>
      </p:pic>
      <p:sp>
        <p:nvSpPr>
          <p:cNvPr id="8" name="TextBox 7"/>
          <p:cNvSpPr txBox="1"/>
          <p:nvPr/>
        </p:nvSpPr>
        <p:spPr>
          <a:xfrm>
            <a:off x="208377" y="1876070"/>
            <a:ext cx="6238918" cy="1538883"/>
          </a:xfrm>
          <a:prstGeom prst="rect">
            <a:avLst/>
          </a:prstGeom>
          <a:solidFill>
            <a:srgbClr val="F4847B"/>
          </a:solidFill>
          <a:ln w="57150">
            <a:solidFill>
              <a:srgbClr val="E94133"/>
            </a:solidFill>
          </a:ln>
        </p:spPr>
        <p:txBody>
          <a:bodyPr wrap="square" rtlCol="0">
            <a:spAutoFit/>
          </a:bodyPr>
          <a:lstStyle/>
          <a:p>
            <a:pPr algn="ctr"/>
            <a:r>
              <a:rPr lang="en-GB" sz="2000" dirty="0">
                <a:latin typeface="Arial Narrow" panose="020B0606020202030204" pitchFamily="34" charset="0"/>
              </a:rPr>
              <a:t>Health life expectancy </a:t>
            </a:r>
            <a:r>
              <a:rPr lang="en-GB" sz="2000" dirty="0" smtClean="0">
                <a:latin typeface="Arial Narrow" panose="020B0606020202030204" pitchFamily="34" charset="0"/>
              </a:rPr>
              <a:t>in Doncaster has </a:t>
            </a:r>
            <a:r>
              <a:rPr lang="en-GB" sz="2000" dirty="0">
                <a:latin typeface="Arial Narrow" panose="020B0606020202030204" pitchFamily="34" charset="0"/>
              </a:rPr>
              <a:t>been lower than the national average for several years. </a:t>
            </a:r>
            <a:endParaRPr lang="en-GB" sz="2000" dirty="0" smtClean="0">
              <a:latin typeface="Arial Narrow" panose="020B0606020202030204" pitchFamily="34" charset="0"/>
            </a:endParaRPr>
          </a:p>
          <a:p>
            <a:pPr algn="ctr"/>
            <a:r>
              <a:rPr lang="en-GB" dirty="0" smtClean="0">
                <a:latin typeface="Arial Narrow" panose="020B0606020202030204" pitchFamily="34" charset="0"/>
              </a:rPr>
              <a:t>Over </a:t>
            </a:r>
            <a:r>
              <a:rPr lang="en-GB" dirty="0">
                <a:latin typeface="Arial Narrow" panose="020B0606020202030204" pitchFamily="34" charset="0"/>
              </a:rPr>
              <a:t>the last 4 years HLE has been falling for both men and women.</a:t>
            </a:r>
          </a:p>
          <a:p>
            <a:pPr algn="ctr"/>
            <a:r>
              <a:rPr lang="en-GB" dirty="0">
                <a:latin typeface="Arial Narrow" panose="020B0606020202030204" pitchFamily="34" charset="0"/>
              </a:rPr>
              <a:t>In the period 2018-20 it fell below 8 years for those aged 65 in both men and women</a:t>
            </a:r>
            <a:r>
              <a:rPr lang="en-GB" dirty="0"/>
              <a:t>.</a:t>
            </a:r>
          </a:p>
        </p:txBody>
      </p:sp>
      <p:pic>
        <p:nvPicPr>
          <p:cNvPr id="9" name="Picture 8"/>
          <p:cNvPicPr>
            <a:picLocks noChangeAspect="1"/>
          </p:cNvPicPr>
          <p:nvPr/>
        </p:nvPicPr>
        <p:blipFill>
          <a:blip r:embed="rId5"/>
          <a:stretch>
            <a:fillRect/>
          </a:stretch>
        </p:blipFill>
        <p:spPr>
          <a:xfrm>
            <a:off x="585041" y="3567273"/>
            <a:ext cx="5485589" cy="2742179"/>
          </a:xfrm>
          <a:prstGeom prst="rect">
            <a:avLst/>
          </a:prstGeom>
          <a:ln w="57150">
            <a:solidFill>
              <a:srgbClr val="E94133"/>
            </a:solidFill>
          </a:ln>
        </p:spPr>
      </p:pic>
      <p:pic>
        <p:nvPicPr>
          <p:cNvPr id="4" name="Picture 3"/>
          <p:cNvPicPr>
            <a:picLocks noChangeAspect="1"/>
          </p:cNvPicPr>
          <p:nvPr/>
        </p:nvPicPr>
        <p:blipFill>
          <a:blip r:embed="rId6"/>
          <a:stretch>
            <a:fillRect/>
          </a:stretch>
        </p:blipFill>
        <p:spPr>
          <a:xfrm>
            <a:off x="585041" y="6461772"/>
            <a:ext cx="5485589" cy="2755631"/>
          </a:xfrm>
          <a:prstGeom prst="rect">
            <a:avLst/>
          </a:prstGeom>
          <a:ln w="57150">
            <a:solidFill>
              <a:srgbClr val="E94133"/>
            </a:solidFill>
          </a:ln>
        </p:spPr>
      </p:pic>
    </p:spTree>
    <p:extLst>
      <p:ext uri="{BB962C8B-B14F-4D97-AF65-F5344CB8AC3E}">
        <p14:creationId xmlns:p14="http://schemas.microsoft.com/office/powerpoint/2010/main" val="2268734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96836"/>
            <a:ext cx="12553627" cy="1611861"/>
          </a:xfrm>
          <a:prstGeom prst="rect">
            <a:avLst/>
          </a:prstGeom>
        </p:spPr>
      </p:pic>
      <p:sp>
        <p:nvSpPr>
          <p:cNvPr id="2" name="Title 1"/>
          <p:cNvSpPr>
            <a:spLocks noGrp="1"/>
          </p:cNvSpPr>
          <p:nvPr>
            <p:ph type="title"/>
          </p:nvPr>
        </p:nvSpPr>
        <p:spPr>
          <a:xfrm>
            <a:off x="1092498" y="174872"/>
            <a:ext cx="11041380" cy="1855788"/>
          </a:xfrm>
        </p:spPr>
        <p:txBody>
          <a:bodyPr>
            <a:normAutofit/>
          </a:bodyPr>
          <a:lstStyle/>
          <a:p>
            <a:pPr algn="r"/>
            <a:r>
              <a:rPr lang="en-GB" sz="4800" dirty="0" smtClean="0">
                <a:latin typeface="Arial Narrow" panose="020B0606020202030204" pitchFamily="34" charset="0"/>
              </a:rPr>
              <a:t>Households</a:t>
            </a:r>
            <a:endParaRPr lang="en-GB" sz="4800" dirty="0">
              <a:latin typeface="Arial Narrow" panose="020B0606020202030204" pitchFamily="34" charset="0"/>
            </a:endParaRPr>
          </a:p>
        </p:txBody>
      </p:sp>
      <p:sp>
        <p:nvSpPr>
          <p:cNvPr id="5" name="TextBox 4"/>
          <p:cNvSpPr txBox="1"/>
          <p:nvPr/>
        </p:nvSpPr>
        <p:spPr>
          <a:xfrm>
            <a:off x="352096" y="7826684"/>
            <a:ext cx="6400801" cy="923330"/>
          </a:xfrm>
          <a:prstGeom prst="rect">
            <a:avLst/>
          </a:prstGeom>
          <a:noFill/>
        </p:spPr>
        <p:txBody>
          <a:bodyPr wrap="square" rtlCol="0">
            <a:spAutoFit/>
          </a:bodyPr>
          <a:lstStyle/>
          <a:p>
            <a:pPr algn="ctr"/>
            <a:r>
              <a:rPr lang="en-GB" dirty="0" smtClean="0">
                <a:latin typeface="Arial Narrow" panose="020B0606020202030204" pitchFamily="34" charset="0"/>
              </a:rPr>
              <a:t>The </a:t>
            </a:r>
            <a:r>
              <a:rPr lang="en-GB" dirty="0">
                <a:latin typeface="Arial Narrow" panose="020B0606020202030204" pitchFamily="34" charset="0"/>
              </a:rPr>
              <a:t>15 communities </a:t>
            </a:r>
            <a:r>
              <a:rPr lang="en-GB" dirty="0" smtClean="0">
                <a:latin typeface="Arial Narrow" panose="020B0606020202030204" pitchFamily="34" charset="0"/>
              </a:rPr>
              <a:t>detailed in the above graph have </a:t>
            </a:r>
            <a:r>
              <a:rPr lang="en-GB" dirty="0">
                <a:latin typeface="Arial Narrow" panose="020B0606020202030204" pitchFamily="34" charset="0"/>
              </a:rPr>
              <a:t>50% or more of households with people age 66+ only living in them.</a:t>
            </a:r>
          </a:p>
          <a:p>
            <a:endParaRPr lang="en-GB" dirty="0"/>
          </a:p>
        </p:txBody>
      </p:sp>
      <p:pic>
        <p:nvPicPr>
          <p:cNvPr id="3" name="Picture 2"/>
          <p:cNvPicPr>
            <a:picLocks noChangeAspect="1"/>
          </p:cNvPicPr>
          <p:nvPr/>
        </p:nvPicPr>
        <p:blipFill>
          <a:blip r:embed="rId3"/>
          <a:stretch>
            <a:fillRect/>
          </a:stretch>
        </p:blipFill>
        <p:spPr>
          <a:xfrm>
            <a:off x="352096" y="3837191"/>
            <a:ext cx="6400801" cy="3847291"/>
          </a:xfrm>
          <a:prstGeom prst="rect">
            <a:avLst/>
          </a:prstGeom>
          <a:ln w="57150">
            <a:solidFill>
              <a:srgbClr val="E94133"/>
            </a:solidFill>
          </a:ln>
        </p:spPr>
      </p:pic>
      <p:sp>
        <p:nvSpPr>
          <p:cNvPr id="6" name="Rectangle 5"/>
          <p:cNvSpPr/>
          <p:nvPr/>
        </p:nvSpPr>
        <p:spPr>
          <a:xfrm>
            <a:off x="352096" y="8861939"/>
            <a:ext cx="6096000" cy="430887"/>
          </a:xfrm>
          <a:prstGeom prst="rect">
            <a:avLst/>
          </a:prstGeom>
        </p:spPr>
        <p:txBody>
          <a:bodyPr>
            <a:spAutoFit/>
          </a:bodyPr>
          <a:lstStyle/>
          <a:p>
            <a:r>
              <a:rPr lang="en-GB" sz="1100" dirty="0"/>
              <a:t>* A 'household' is defined as either one person living alone, or a group of people living at the same address and sharing both cooking facilities and a living room or dining area.</a:t>
            </a:r>
          </a:p>
        </p:txBody>
      </p:sp>
      <p:sp>
        <p:nvSpPr>
          <p:cNvPr id="4" name="Rectangle 3"/>
          <p:cNvSpPr/>
          <p:nvPr/>
        </p:nvSpPr>
        <p:spPr>
          <a:xfrm>
            <a:off x="352097" y="2193608"/>
            <a:ext cx="6400800" cy="1508105"/>
          </a:xfrm>
          <a:prstGeom prst="rect">
            <a:avLst/>
          </a:prstGeom>
          <a:solidFill>
            <a:srgbClr val="F4847B"/>
          </a:solidFill>
          <a:ln w="57150">
            <a:solidFill>
              <a:srgbClr val="E94133"/>
            </a:solidFill>
          </a:ln>
        </p:spPr>
        <p:txBody>
          <a:bodyPr>
            <a:spAutoFit/>
          </a:bodyPr>
          <a:lstStyle/>
          <a:p>
            <a:pPr algn="ctr"/>
            <a:r>
              <a:rPr lang="en-GB" sz="2000" dirty="0">
                <a:latin typeface="Arial Narrow" panose="020B0606020202030204" pitchFamily="34" charset="0"/>
              </a:rPr>
              <a:t>The 2021 Census recorded 266,798 households* in Doncaster. </a:t>
            </a:r>
            <a:endParaRPr lang="en-GB" sz="2000" dirty="0" smtClean="0">
              <a:latin typeface="Arial Narrow" panose="020B0606020202030204" pitchFamily="34" charset="0"/>
            </a:endParaRPr>
          </a:p>
          <a:p>
            <a:pPr algn="ctr"/>
            <a:r>
              <a:rPr lang="en-GB" sz="2400" dirty="0" smtClean="0">
                <a:latin typeface="Arial Narrow" panose="020B0606020202030204" pitchFamily="34" charset="0"/>
              </a:rPr>
              <a:t>13.5</a:t>
            </a:r>
            <a:r>
              <a:rPr lang="en-GB" sz="2400" dirty="0">
                <a:latin typeface="Arial Narrow" panose="020B0606020202030204" pitchFamily="34" charset="0"/>
              </a:rPr>
              <a:t>% of these have a older person (aged 66+) living alone, and 23.0% are households with all members aged 66+.</a:t>
            </a:r>
          </a:p>
        </p:txBody>
      </p:sp>
      <p:pic>
        <p:nvPicPr>
          <p:cNvPr id="9" name="Picture 8"/>
          <p:cNvPicPr>
            <a:picLocks noChangeAspect="1"/>
          </p:cNvPicPr>
          <p:nvPr/>
        </p:nvPicPr>
        <p:blipFill>
          <a:blip r:embed="rId4"/>
          <a:stretch>
            <a:fillRect/>
          </a:stretch>
        </p:blipFill>
        <p:spPr>
          <a:xfrm>
            <a:off x="7038165" y="3673066"/>
            <a:ext cx="5546939" cy="3334065"/>
          </a:xfrm>
          <a:prstGeom prst="rect">
            <a:avLst/>
          </a:prstGeom>
          <a:ln w="57150">
            <a:solidFill>
              <a:srgbClr val="E94133"/>
            </a:solidFill>
          </a:ln>
        </p:spPr>
      </p:pic>
      <p:sp>
        <p:nvSpPr>
          <p:cNvPr id="10" name="TextBox 9"/>
          <p:cNvSpPr txBox="1"/>
          <p:nvPr/>
        </p:nvSpPr>
        <p:spPr>
          <a:xfrm>
            <a:off x="7038165" y="7088020"/>
            <a:ext cx="5826551" cy="1200329"/>
          </a:xfrm>
          <a:prstGeom prst="rect">
            <a:avLst/>
          </a:prstGeom>
          <a:noFill/>
        </p:spPr>
        <p:txBody>
          <a:bodyPr wrap="square" rtlCol="0">
            <a:spAutoFit/>
          </a:bodyPr>
          <a:lstStyle/>
          <a:p>
            <a:r>
              <a:rPr lang="en-GB" dirty="0" smtClean="0">
                <a:latin typeface="Arial Narrow" panose="020B0606020202030204" pitchFamily="34" charset="0"/>
              </a:rPr>
              <a:t>18 </a:t>
            </a:r>
            <a:r>
              <a:rPr lang="en-GB" dirty="0">
                <a:latin typeface="Arial Narrow" panose="020B0606020202030204" pitchFamily="34" charset="0"/>
              </a:rPr>
              <a:t>LSOAs have high fuel poverty and </a:t>
            </a:r>
            <a:r>
              <a:rPr lang="en-GB" dirty="0" smtClean="0">
                <a:latin typeface="Arial Narrow" panose="020B0606020202030204" pitchFamily="34" charset="0"/>
              </a:rPr>
              <a:t>high numbers of </a:t>
            </a:r>
            <a:r>
              <a:rPr lang="en-GB" dirty="0">
                <a:latin typeface="Arial Narrow" panose="020B0606020202030204" pitchFamily="34" charset="0"/>
              </a:rPr>
              <a:t>older people. </a:t>
            </a:r>
            <a:endParaRPr lang="en-GB" dirty="0" smtClean="0">
              <a:latin typeface="Arial Narrow" panose="020B0606020202030204" pitchFamily="34" charset="0"/>
            </a:endParaRPr>
          </a:p>
          <a:p>
            <a:endParaRPr lang="en-GB" dirty="0"/>
          </a:p>
          <a:p>
            <a:r>
              <a:rPr lang="en-GB" dirty="0" smtClean="0"/>
              <a:t> </a:t>
            </a:r>
            <a:endParaRPr lang="en-GB" dirty="0"/>
          </a:p>
        </p:txBody>
      </p:sp>
      <p:sp>
        <p:nvSpPr>
          <p:cNvPr id="11" name="Rectangle 10"/>
          <p:cNvSpPr/>
          <p:nvPr/>
        </p:nvSpPr>
        <p:spPr>
          <a:xfrm>
            <a:off x="7012983" y="2078730"/>
            <a:ext cx="5540644" cy="1477328"/>
          </a:xfrm>
          <a:prstGeom prst="rect">
            <a:avLst/>
          </a:prstGeom>
        </p:spPr>
        <p:txBody>
          <a:bodyPr wrap="square">
            <a:spAutoFit/>
          </a:bodyPr>
          <a:lstStyle/>
          <a:p>
            <a:r>
              <a:rPr lang="en-GB" dirty="0">
                <a:latin typeface="Arial Narrow" panose="020B0606020202030204" pitchFamily="34" charset="0"/>
              </a:rPr>
              <a:t>18.8% of households </a:t>
            </a:r>
            <a:r>
              <a:rPr lang="en-GB" dirty="0" smtClean="0">
                <a:latin typeface="Arial Narrow" panose="020B0606020202030204" pitchFamily="34" charset="0"/>
              </a:rPr>
              <a:t>were living in </a:t>
            </a:r>
            <a:r>
              <a:rPr lang="en-GB" dirty="0">
                <a:latin typeface="Arial Narrow" panose="020B0606020202030204" pitchFamily="34" charset="0"/>
              </a:rPr>
              <a:t>fuel poverty </a:t>
            </a:r>
            <a:r>
              <a:rPr lang="en-GB" dirty="0" smtClean="0">
                <a:latin typeface="Arial Narrow" panose="020B0606020202030204" pitchFamily="34" charset="0"/>
              </a:rPr>
              <a:t>in 2020. </a:t>
            </a:r>
            <a:r>
              <a:rPr lang="en-GB" dirty="0">
                <a:latin typeface="Arial Narrow" panose="020B0606020202030204" pitchFamily="34" charset="0"/>
              </a:rPr>
              <a:t>This data cannot be broken down by age.</a:t>
            </a:r>
          </a:p>
          <a:p>
            <a:endParaRPr lang="en-GB" dirty="0">
              <a:latin typeface="Arial Narrow" panose="020B0606020202030204" pitchFamily="34" charset="0"/>
            </a:endParaRPr>
          </a:p>
          <a:p>
            <a:r>
              <a:rPr lang="en-GB" dirty="0">
                <a:latin typeface="Arial Narrow" panose="020B0606020202030204" pitchFamily="34" charset="0"/>
              </a:rPr>
              <a:t>Communities with high levels of fuel poverty and higher proportions of people aged 65+ can be identified.</a:t>
            </a:r>
          </a:p>
        </p:txBody>
      </p:sp>
      <p:sp>
        <p:nvSpPr>
          <p:cNvPr id="12" name="Rectangle 11"/>
          <p:cNvSpPr/>
          <p:nvPr/>
        </p:nvSpPr>
        <p:spPr>
          <a:xfrm>
            <a:off x="7060429" y="7953739"/>
            <a:ext cx="5502410" cy="830997"/>
          </a:xfrm>
          <a:prstGeom prst="rect">
            <a:avLst/>
          </a:prstGeom>
          <a:solidFill>
            <a:srgbClr val="F4847B"/>
          </a:solidFill>
          <a:ln w="57150">
            <a:solidFill>
              <a:srgbClr val="E94133"/>
            </a:solidFill>
          </a:ln>
        </p:spPr>
        <p:txBody>
          <a:bodyPr wrap="square">
            <a:spAutoFit/>
          </a:bodyPr>
          <a:lstStyle/>
          <a:p>
            <a:pPr algn="ctr"/>
            <a:r>
              <a:rPr lang="en-GB" sz="2400" dirty="0">
                <a:latin typeface="Arial Narrow" panose="020B0606020202030204" pitchFamily="34" charset="0"/>
              </a:rPr>
              <a:t>59,867 people aged 65+ live in areas of high fuel poverty.</a:t>
            </a:r>
          </a:p>
        </p:txBody>
      </p:sp>
    </p:spTree>
    <p:extLst>
      <p:ext uri="{BB962C8B-B14F-4D97-AF65-F5344CB8AC3E}">
        <p14:creationId xmlns:p14="http://schemas.microsoft.com/office/powerpoint/2010/main" val="450377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208377" y="192697"/>
            <a:ext cx="12384847" cy="1611861"/>
          </a:xfrm>
          <a:prstGeom prst="rect">
            <a:avLst/>
          </a:prstGeom>
        </p:spPr>
      </p:pic>
      <p:sp>
        <p:nvSpPr>
          <p:cNvPr id="2" name="Title 1"/>
          <p:cNvSpPr>
            <a:spLocks noGrp="1"/>
          </p:cNvSpPr>
          <p:nvPr>
            <p:ph type="title"/>
          </p:nvPr>
        </p:nvSpPr>
        <p:spPr>
          <a:xfrm>
            <a:off x="1376056" y="70733"/>
            <a:ext cx="11041380" cy="1855788"/>
          </a:xfrm>
        </p:spPr>
        <p:txBody>
          <a:bodyPr>
            <a:normAutofit/>
          </a:bodyPr>
          <a:lstStyle/>
          <a:p>
            <a:pPr algn="r"/>
            <a:r>
              <a:rPr lang="en-GB" sz="4800" dirty="0" smtClean="0">
                <a:latin typeface="Arial Narrow" panose="020B0606020202030204" pitchFamily="34" charset="0"/>
              </a:rPr>
              <a:t>Unpaid Care </a:t>
            </a:r>
            <a:endParaRPr lang="en-GB" sz="4800" dirty="0">
              <a:latin typeface="Arial Narrow" panose="020B0606020202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848106147"/>
              </p:ext>
            </p:extLst>
          </p:nvPr>
        </p:nvGraphicFramePr>
        <p:xfrm>
          <a:off x="208377" y="4612956"/>
          <a:ext cx="7412609" cy="4128135"/>
        </p:xfrm>
        <a:graphic>
          <a:graphicData uri="http://schemas.openxmlformats.org/drawingml/2006/table">
            <a:tbl>
              <a:tblPr>
                <a:tableStyleId>{5C22544A-7EE6-4342-B048-85BDC9FD1C3A}</a:tableStyleId>
              </a:tblPr>
              <a:tblGrid>
                <a:gridCol w="814459">
                  <a:extLst>
                    <a:ext uri="{9D8B030D-6E8A-4147-A177-3AD203B41FA5}">
                      <a16:colId xmlns:a16="http://schemas.microsoft.com/office/drawing/2014/main" val="243097499"/>
                    </a:ext>
                  </a:extLst>
                </a:gridCol>
                <a:gridCol w="659815">
                  <a:extLst>
                    <a:ext uri="{9D8B030D-6E8A-4147-A177-3AD203B41FA5}">
                      <a16:colId xmlns:a16="http://schemas.microsoft.com/office/drawing/2014/main" val="230355905"/>
                    </a:ext>
                  </a:extLst>
                </a:gridCol>
                <a:gridCol w="659815">
                  <a:extLst>
                    <a:ext uri="{9D8B030D-6E8A-4147-A177-3AD203B41FA5}">
                      <a16:colId xmlns:a16="http://schemas.microsoft.com/office/drawing/2014/main" val="3886968316"/>
                    </a:ext>
                  </a:extLst>
                </a:gridCol>
                <a:gridCol w="659815">
                  <a:extLst>
                    <a:ext uri="{9D8B030D-6E8A-4147-A177-3AD203B41FA5}">
                      <a16:colId xmlns:a16="http://schemas.microsoft.com/office/drawing/2014/main" val="702476831"/>
                    </a:ext>
                  </a:extLst>
                </a:gridCol>
                <a:gridCol w="659815">
                  <a:extLst>
                    <a:ext uri="{9D8B030D-6E8A-4147-A177-3AD203B41FA5}">
                      <a16:colId xmlns:a16="http://schemas.microsoft.com/office/drawing/2014/main" val="2294680234"/>
                    </a:ext>
                  </a:extLst>
                </a:gridCol>
                <a:gridCol w="659815">
                  <a:extLst>
                    <a:ext uri="{9D8B030D-6E8A-4147-A177-3AD203B41FA5}">
                      <a16:colId xmlns:a16="http://schemas.microsoft.com/office/drawing/2014/main" val="2087603652"/>
                    </a:ext>
                  </a:extLst>
                </a:gridCol>
                <a:gridCol w="659815">
                  <a:extLst>
                    <a:ext uri="{9D8B030D-6E8A-4147-A177-3AD203B41FA5}">
                      <a16:colId xmlns:a16="http://schemas.microsoft.com/office/drawing/2014/main" val="2097406681"/>
                    </a:ext>
                  </a:extLst>
                </a:gridCol>
                <a:gridCol w="659815">
                  <a:extLst>
                    <a:ext uri="{9D8B030D-6E8A-4147-A177-3AD203B41FA5}">
                      <a16:colId xmlns:a16="http://schemas.microsoft.com/office/drawing/2014/main" val="1689613186"/>
                    </a:ext>
                  </a:extLst>
                </a:gridCol>
                <a:gridCol w="659815">
                  <a:extLst>
                    <a:ext uri="{9D8B030D-6E8A-4147-A177-3AD203B41FA5}">
                      <a16:colId xmlns:a16="http://schemas.microsoft.com/office/drawing/2014/main" val="1854444670"/>
                    </a:ext>
                  </a:extLst>
                </a:gridCol>
                <a:gridCol w="659815">
                  <a:extLst>
                    <a:ext uri="{9D8B030D-6E8A-4147-A177-3AD203B41FA5}">
                      <a16:colId xmlns:a16="http://schemas.microsoft.com/office/drawing/2014/main" val="3710126311"/>
                    </a:ext>
                  </a:extLst>
                </a:gridCol>
                <a:gridCol w="659815">
                  <a:extLst>
                    <a:ext uri="{9D8B030D-6E8A-4147-A177-3AD203B41FA5}">
                      <a16:colId xmlns:a16="http://schemas.microsoft.com/office/drawing/2014/main" val="1329029761"/>
                    </a:ext>
                  </a:extLst>
                </a:gridCol>
              </a:tblGrid>
              <a:tr h="190500">
                <a:tc gridSpan="11">
                  <a:txBody>
                    <a:bodyPr/>
                    <a:lstStyle/>
                    <a:p>
                      <a:pPr algn="ctr" fontAlgn="b"/>
                      <a:r>
                        <a:rPr lang="en-GB" sz="2400" b="1" i="0" u="none" strike="noStrike" dirty="0" smtClean="0">
                          <a:solidFill>
                            <a:srgbClr val="000000"/>
                          </a:solidFill>
                          <a:effectLst/>
                          <a:latin typeface="Arial Narrow" panose="020B0606020202030204" pitchFamily="34" charset="0"/>
                        </a:rPr>
                        <a:t>Doncaster Residents</a:t>
                      </a:r>
                      <a:r>
                        <a:rPr lang="en-GB" sz="2400" b="1" i="0" u="none" strike="noStrike" baseline="0" dirty="0" smtClean="0">
                          <a:solidFill>
                            <a:srgbClr val="000000"/>
                          </a:solidFill>
                          <a:effectLst/>
                          <a:latin typeface="Arial Narrow" panose="020B0606020202030204" pitchFamily="34" charset="0"/>
                        </a:rPr>
                        <a:t> providing unpaid care by age band and hours of unpaid care </a:t>
                      </a:r>
                    </a:p>
                    <a:p>
                      <a:pPr algn="ctr" fontAlgn="b"/>
                      <a:r>
                        <a:rPr lang="en-GB" sz="1800" b="1" i="0" u="none" strike="noStrike" baseline="0" dirty="0" smtClean="0">
                          <a:solidFill>
                            <a:srgbClr val="000000"/>
                          </a:solidFill>
                          <a:effectLst/>
                          <a:latin typeface="Arial Narrow" panose="020B0606020202030204" pitchFamily="34" charset="0"/>
                        </a:rPr>
                        <a:t>(census 2021)</a:t>
                      </a:r>
                      <a:endParaRPr lang="en-GB" sz="1800" b="1" i="0" u="none" strike="noStrike" dirty="0" smtClean="0">
                        <a:solidFill>
                          <a:srgbClr val="000000"/>
                        </a:solidFill>
                        <a:effectLst/>
                        <a:latin typeface="Arial Narrow" panose="020B0606020202030204" pitchFamily="34" charset="0"/>
                      </a:endParaRPr>
                    </a:p>
                  </a:txBody>
                  <a:tcPr marL="9525" marR="9525" marT="9525" marB="0" anchor="b">
                    <a:solidFill>
                      <a:srgbClr val="F4847B"/>
                    </a:solidFill>
                  </a:tcPr>
                </a:tc>
                <a:tc hMerge="1">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4448175"/>
                  </a:ext>
                </a:extLst>
              </a:tr>
              <a:tr h="190500">
                <a:tc>
                  <a:txBody>
                    <a:bodyPr/>
                    <a:lstStyle/>
                    <a:p>
                      <a:pPr algn="ctr" fontAlgn="b"/>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gridSpan="2">
                  <a:txBody>
                    <a:bodyPr/>
                    <a:lstStyle/>
                    <a:p>
                      <a:pPr algn="ctr" fontAlgn="b"/>
                      <a:r>
                        <a:rPr lang="en-GB" sz="1800" b="1" u="none" strike="noStrike" dirty="0">
                          <a:effectLst/>
                          <a:latin typeface="Arial Narrow" panose="020B0606020202030204" pitchFamily="34" charset="0"/>
                        </a:rPr>
                        <a:t>up to 9 hours</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hMerge="1">
                  <a:txBody>
                    <a:bodyPr/>
                    <a:lstStyle/>
                    <a:p>
                      <a:endParaRPr lang="en-GB"/>
                    </a:p>
                  </a:txBody>
                  <a:tcPr/>
                </a:tc>
                <a:tc gridSpan="2">
                  <a:txBody>
                    <a:bodyPr/>
                    <a:lstStyle/>
                    <a:p>
                      <a:pPr algn="ctr" fontAlgn="b"/>
                      <a:r>
                        <a:rPr lang="en-GB" sz="1800" b="1" u="none" strike="noStrike" dirty="0">
                          <a:effectLst/>
                          <a:latin typeface="Arial Narrow" panose="020B0606020202030204" pitchFamily="34" charset="0"/>
                        </a:rPr>
                        <a:t>10-19 hours</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hMerge="1">
                  <a:txBody>
                    <a:bodyPr/>
                    <a:lstStyle/>
                    <a:p>
                      <a:endParaRPr lang="en-GB"/>
                    </a:p>
                  </a:txBody>
                  <a:tcPr/>
                </a:tc>
                <a:tc gridSpan="2">
                  <a:txBody>
                    <a:bodyPr/>
                    <a:lstStyle/>
                    <a:p>
                      <a:pPr algn="ctr" fontAlgn="b"/>
                      <a:r>
                        <a:rPr lang="en-GB" sz="1800" b="1" u="none" strike="noStrike" dirty="0">
                          <a:effectLst/>
                          <a:latin typeface="Arial Narrow" panose="020B0606020202030204" pitchFamily="34" charset="0"/>
                        </a:rPr>
                        <a:t>20-34 hours</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hMerge="1">
                  <a:txBody>
                    <a:bodyPr/>
                    <a:lstStyle/>
                    <a:p>
                      <a:endParaRPr lang="en-GB"/>
                    </a:p>
                  </a:txBody>
                  <a:tcPr/>
                </a:tc>
                <a:tc gridSpan="2">
                  <a:txBody>
                    <a:bodyPr/>
                    <a:lstStyle/>
                    <a:p>
                      <a:pPr algn="ctr" fontAlgn="b"/>
                      <a:r>
                        <a:rPr lang="en-GB" sz="1800" b="1" u="none" strike="noStrike" dirty="0">
                          <a:effectLst/>
                          <a:latin typeface="Arial Narrow" panose="020B0606020202030204" pitchFamily="34" charset="0"/>
                        </a:rPr>
                        <a:t>35-49 hours</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hMerge="1">
                  <a:txBody>
                    <a:bodyPr/>
                    <a:lstStyle/>
                    <a:p>
                      <a:endParaRPr lang="en-GB"/>
                    </a:p>
                  </a:txBody>
                  <a:tcPr/>
                </a:tc>
                <a:tc gridSpan="2">
                  <a:txBody>
                    <a:bodyPr/>
                    <a:lstStyle/>
                    <a:p>
                      <a:pPr algn="ctr" fontAlgn="b"/>
                      <a:r>
                        <a:rPr lang="en-GB" sz="1800" b="1" u="none" strike="noStrike" dirty="0">
                          <a:effectLst/>
                          <a:latin typeface="Arial Narrow" panose="020B0606020202030204" pitchFamily="34" charset="0"/>
                        </a:rPr>
                        <a:t>50+ hours</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hMerge="1">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4872220"/>
                  </a:ext>
                </a:extLst>
              </a:tr>
              <a:tr h="200025">
                <a:tc>
                  <a:txBody>
                    <a:bodyPr/>
                    <a:lstStyle/>
                    <a:p>
                      <a:pPr algn="ctr" fontAlgn="b"/>
                      <a:r>
                        <a:rPr lang="en-GB" sz="1800" b="1" i="0" u="none" strike="noStrike" dirty="0" smtClean="0">
                          <a:solidFill>
                            <a:srgbClr val="000000"/>
                          </a:solidFill>
                          <a:effectLst/>
                          <a:latin typeface="Arial Narrow" panose="020B0606020202030204" pitchFamily="34" charset="0"/>
                        </a:rPr>
                        <a:t>Age Band</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b="1" i="0" u="none" strike="noStrike" dirty="0" smtClean="0">
                          <a:solidFill>
                            <a:srgbClr val="000000"/>
                          </a:solidFill>
                          <a:effectLst/>
                          <a:latin typeface="Arial Narrow" panose="020B0606020202030204" pitchFamily="34" charset="0"/>
                        </a:rPr>
                        <a:t>Count </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b="1" i="0" u="none" strike="noStrike" dirty="0" smtClean="0">
                          <a:solidFill>
                            <a:srgbClr val="000000"/>
                          </a:solidFill>
                          <a:effectLst/>
                          <a:latin typeface="Arial Narrow" panose="020B0606020202030204" pitchFamily="34" charset="0"/>
                        </a:rPr>
                        <a:t>%</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b="1" i="0" u="none" strike="noStrike" dirty="0" smtClean="0">
                          <a:solidFill>
                            <a:srgbClr val="000000"/>
                          </a:solidFill>
                          <a:effectLst/>
                          <a:latin typeface="Arial Narrow" panose="020B0606020202030204" pitchFamily="34" charset="0"/>
                        </a:rPr>
                        <a:t>Count </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b="1" i="0" u="none" strike="noStrike" dirty="0" smtClean="0">
                          <a:solidFill>
                            <a:srgbClr val="000000"/>
                          </a:solidFill>
                          <a:effectLst/>
                          <a:latin typeface="Arial Narrow" panose="020B0606020202030204" pitchFamily="34" charset="0"/>
                        </a:rPr>
                        <a:t>%</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b="1" i="0" u="none" strike="noStrike" dirty="0" smtClean="0">
                          <a:solidFill>
                            <a:srgbClr val="000000"/>
                          </a:solidFill>
                          <a:effectLst/>
                          <a:latin typeface="Arial Narrow" panose="020B0606020202030204" pitchFamily="34" charset="0"/>
                        </a:rPr>
                        <a:t>Count </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b="1" i="0" u="none" strike="noStrike" dirty="0" smtClean="0">
                          <a:solidFill>
                            <a:srgbClr val="000000"/>
                          </a:solidFill>
                          <a:effectLst/>
                          <a:latin typeface="Arial Narrow" panose="020B0606020202030204" pitchFamily="34" charset="0"/>
                        </a:rPr>
                        <a:t>%</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b="1" i="0" u="none" strike="noStrike" dirty="0" smtClean="0">
                          <a:solidFill>
                            <a:srgbClr val="000000"/>
                          </a:solidFill>
                          <a:effectLst/>
                          <a:latin typeface="Arial Narrow" panose="020B0606020202030204" pitchFamily="34" charset="0"/>
                        </a:rPr>
                        <a:t>Count </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b="1" i="0" u="none" strike="noStrike" dirty="0" smtClean="0">
                          <a:solidFill>
                            <a:srgbClr val="000000"/>
                          </a:solidFill>
                          <a:effectLst/>
                          <a:latin typeface="Arial Narrow" panose="020B0606020202030204" pitchFamily="34" charset="0"/>
                        </a:rPr>
                        <a:t>%</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b="1" i="0" u="none" strike="noStrike" dirty="0" smtClean="0">
                          <a:solidFill>
                            <a:srgbClr val="000000"/>
                          </a:solidFill>
                          <a:effectLst/>
                          <a:latin typeface="Arial Narrow" panose="020B0606020202030204" pitchFamily="34" charset="0"/>
                        </a:rPr>
                        <a:t>Count </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b="1" i="0" u="none" strike="noStrike" dirty="0" smtClean="0">
                          <a:solidFill>
                            <a:srgbClr val="000000"/>
                          </a:solidFill>
                          <a:effectLst/>
                          <a:latin typeface="Arial Narrow" panose="020B0606020202030204" pitchFamily="34" charset="0"/>
                        </a:rPr>
                        <a:t>%</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extLst>
                  <a:ext uri="{0D108BD9-81ED-4DB2-BD59-A6C34878D82A}">
                    <a16:rowId xmlns:a16="http://schemas.microsoft.com/office/drawing/2014/main" val="3029235506"/>
                  </a:ext>
                </a:extLst>
              </a:tr>
              <a:tr h="200025">
                <a:tc>
                  <a:txBody>
                    <a:bodyPr/>
                    <a:lstStyle/>
                    <a:p>
                      <a:pPr algn="ctr" fontAlgn="b"/>
                      <a:r>
                        <a:rPr lang="en-GB" sz="1800" b="1" u="none" strike="noStrike" dirty="0">
                          <a:effectLst/>
                          <a:latin typeface="Arial Narrow" panose="020B0606020202030204" pitchFamily="34" charset="0"/>
                        </a:rPr>
                        <a:t>55 to 59</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1,290</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5.9</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570</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2.6</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385</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1.7</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510</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2.3</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1,040</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4.7</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extLst>
                  <a:ext uri="{0D108BD9-81ED-4DB2-BD59-A6C34878D82A}">
                    <a16:rowId xmlns:a16="http://schemas.microsoft.com/office/drawing/2014/main" val="373678214"/>
                  </a:ext>
                </a:extLst>
              </a:tr>
              <a:tr h="200025">
                <a:tc>
                  <a:txBody>
                    <a:bodyPr/>
                    <a:lstStyle/>
                    <a:p>
                      <a:pPr algn="ctr" fontAlgn="b"/>
                      <a:r>
                        <a:rPr lang="en-GB" sz="1800" b="1" u="none" strike="noStrike" dirty="0">
                          <a:effectLst/>
                          <a:latin typeface="Arial Narrow" panose="020B0606020202030204" pitchFamily="34" charset="0"/>
                        </a:rPr>
                        <a:t>60 to 64</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1,055</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5.4</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470</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2.4</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350</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1.8</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450</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2.3</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995</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5.1</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extLst>
                  <a:ext uri="{0D108BD9-81ED-4DB2-BD59-A6C34878D82A}">
                    <a16:rowId xmlns:a16="http://schemas.microsoft.com/office/drawing/2014/main" val="2563124241"/>
                  </a:ext>
                </a:extLst>
              </a:tr>
              <a:tr h="200025">
                <a:tc>
                  <a:txBody>
                    <a:bodyPr/>
                    <a:lstStyle/>
                    <a:p>
                      <a:pPr algn="ctr" fontAlgn="b"/>
                      <a:r>
                        <a:rPr lang="en-GB" sz="1800" b="1" u="none" strike="noStrike" dirty="0">
                          <a:effectLst/>
                          <a:latin typeface="Arial Narrow" panose="020B0606020202030204" pitchFamily="34" charset="0"/>
                        </a:rPr>
                        <a:t>65 to 69</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565</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3.4</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330</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2.0</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245</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1.5</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190</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1.1</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1,000</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6.0</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extLst>
                  <a:ext uri="{0D108BD9-81ED-4DB2-BD59-A6C34878D82A}">
                    <a16:rowId xmlns:a16="http://schemas.microsoft.com/office/drawing/2014/main" val="1467762142"/>
                  </a:ext>
                </a:extLst>
              </a:tr>
              <a:tr h="200025">
                <a:tc>
                  <a:txBody>
                    <a:bodyPr/>
                    <a:lstStyle/>
                    <a:p>
                      <a:pPr algn="ctr" fontAlgn="b"/>
                      <a:r>
                        <a:rPr lang="en-GB" sz="1800" b="1" u="none" strike="noStrike" dirty="0">
                          <a:effectLst/>
                          <a:latin typeface="Arial Narrow" panose="020B0606020202030204" pitchFamily="34" charset="0"/>
                        </a:rPr>
                        <a:t>70 to 74</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365</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2.2</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235</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1.4</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175</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1.1</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100</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0.6</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1,050</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6.4</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extLst>
                  <a:ext uri="{0D108BD9-81ED-4DB2-BD59-A6C34878D82A}">
                    <a16:rowId xmlns:a16="http://schemas.microsoft.com/office/drawing/2014/main" val="3844444642"/>
                  </a:ext>
                </a:extLst>
              </a:tr>
              <a:tr h="200025">
                <a:tc>
                  <a:txBody>
                    <a:bodyPr/>
                    <a:lstStyle/>
                    <a:p>
                      <a:pPr algn="ctr" fontAlgn="b"/>
                      <a:r>
                        <a:rPr lang="en-GB" sz="1800" b="1" u="none" strike="noStrike" dirty="0">
                          <a:effectLst/>
                          <a:latin typeface="Arial Narrow" panose="020B0606020202030204" pitchFamily="34" charset="0"/>
                        </a:rPr>
                        <a:t>75 to 79</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180</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1.6</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115</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1.0</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100</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0.9</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95</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0.8</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765</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6.6</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extLst>
                  <a:ext uri="{0D108BD9-81ED-4DB2-BD59-A6C34878D82A}">
                    <a16:rowId xmlns:a16="http://schemas.microsoft.com/office/drawing/2014/main" val="2508417851"/>
                  </a:ext>
                </a:extLst>
              </a:tr>
              <a:tr h="200025">
                <a:tc>
                  <a:txBody>
                    <a:bodyPr/>
                    <a:lstStyle/>
                    <a:p>
                      <a:pPr algn="ctr" fontAlgn="b"/>
                      <a:r>
                        <a:rPr lang="en-GB" sz="1800" b="1" u="none" strike="noStrike" dirty="0">
                          <a:effectLst/>
                          <a:latin typeface="Arial Narrow" panose="020B0606020202030204" pitchFamily="34" charset="0"/>
                        </a:rPr>
                        <a:t>80 to 84</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115</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1.4</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65</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0.8</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65</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0.8</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60</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0.7</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585</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7.3</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extLst>
                  <a:ext uri="{0D108BD9-81ED-4DB2-BD59-A6C34878D82A}">
                    <a16:rowId xmlns:a16="http://schemas.microsoft.com/office/drawing/2014/main" val="4012441700"/>
                  </a:ext>
                </a:extLst>
              </a:tr>
              <a:tr h="200025">
                <a:tc>
                  <a:txBody>
                    <a:bodyPr/>
                    <a:lstStyle/>
                    <a:p>
                      <a:pPr algn="ctr" fontAlgn="b"/>
                      <a:r>
                        <a:rPr lang="en-GB" sz="1800" b="1" u="none" strike="noStrike" dirty="0">
                          <a:effectLst/>
                          <a:latin typeface="Arial Narrow" panose="020B0606020202030204" pitchFamily="34" charset="0"/>
                        </a:rPr>
                        <a:t>85 to 89</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45</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0.9</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30</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0.6</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30</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0.6</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20</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0.4</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300</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6.0</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extLst>
                  <a:ext uri="{0D108BD9-81ED-4DB2-BD59-A6C34878D82A}">
                    <a16:rowId xmlns:a16="http://schemas.microsoft.com/office/drawing/2014/main" val="1500157551"/>
                  </a:ext>
                </a:extLst>
              </a:tr>
              <a:tr h="200025">
                <a:tc>
                  <a:txBody>
                    <a:bodyPr/>
                    <a:lstStyle/>
                    <a:p>
                      <a:pPr algn="ctr" fontAlgn="b"/>
                      <a:r>
                        <a:rPr lang="en-GB" sz="1800" b="1" u="none" strike="noStrike" dirty="0">
                          <a:effectLst/>
                          <a:latin typeface="Arial Narrow" panose="020B0606020202030204" pitchFamily="34" charset="0"/>
                        </a:rPr>
                        <a:t>90+</a:t>
                      </a:r>
                      <a:endParaRPr lang="en-GB" sz="1800" b="1"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10</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0.4</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10</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a:effectLst/>
                          <a:latin typeface="Arial Narrow" panose="020B0606020202030204" pitchFamily="34" charset="0"/>
                        </a:rPr>
                        <a:t>0.4</a:t>
                      </a:r>
                      <a:endParaRPr lang="en-GB" sz="1800" b="0" i="0" u="none" strike="noStrike">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10</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0.4</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&lt;5</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105</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tc>
                  <a:txBody>
                    <a:bodyPr/>
                    <a:lstStyle/>
                    <a:p>
                      <a:pPr algn="ctr" fontAlgn="b"/>
                      <a:r>
                        <a:rPr lang="en-GB" sz="1800" u="none" strike="noStrike" dirty="0">
                          <a:effectLst/>
                          <a:latin typeface="Arial Narrow" panose="020B0606020202030204" pitchFamily="34" charset="0"/>
                        </a:rPr>
                        <a:t>4.3</a:t>
                      </a:r>
                      <a:endParaRPr lang="en-GB" sz="1800" b="0" i="0" u="none" strike="noStrike" dirty="0">
                        <a:solidFill>
                          <a:srgbClr val="000000"/>
                        </a:solidFill>
                        <a:effectLst/>
                        <a:latin typeface="Arial Narrow" panose="020B0606020202030204" pitchFamily="34" charset="0"/>
                      </a:endParaRPr>
                    </a:p>
                  </a:txBody>
                  <a:tcPr marL="9525" marR="9525" marT="9525" marB="0" anchor="b">
                    <a:solidFill>
                      <a:srgbClr val="F4847B"/>
                    </a:solidFill>
                  </a:tcPr>
                </a:tc>
                <a:extLst>
                  <a:ext uri="{0D108BD9-81ED-4DB2-BD59-A6C34878D82A}">
                    <a16:rowId xmlns:a16="http://schemas.microsoft.com/office/drawing/2014/main" val="160387312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24137485"/>
              </p:ext>
            </p:extLst>
          </p:nvPr>
        </p:nvGraphicFramePr>
        <p:xfrm>
          <a:off x="10231352" y="2570849"/>
          <a:ext cx="2361872" cy="6133533"/>
        </p:xfrm>
        <a:graphic>
          <a:graphicData uri="http://schemas.openxmlformats.org/drawingml/2006/table">
            <a:tbl>
              <a:tblPr>
                <a:tableStyleId>{5C22544A-7EE6-4342-B048-85BDC9FD1C3A}</a:tableStyleId>
              </a:tblPr>
              <a:tblGrid>
                <a:gridCol w="1180936">
                  <a:extLst>
                    <a:ext uri="{9D8B030D-6E8A-4147-A177-3AD203B41FA5}">
                      <a16:colId xmlns:a16="http://schemas.microsoft.com/office/drawing/2014/main" val="3833426680"/>
                    </a:ext>
                  </a:extLst>
                </a:gridCol>
                <a:gridCol w="1180936">
                  <a:extLst>
                    <a:ext uri="{9D8B030D-6E8A-4147-A177-3AD203B41FA5}">
                      <a16:colId xmlns:a16="http://schemas.microsoft.com/office/drawing/2014/main" val="1992618571"/>
                    </a:ext>
                  </a:extLst>
                </a:gridCol>
              </a:tblGrid>
              <a:tr h="2003054">
                <a:tc gridSpan="2">
                  <a:txBody>
                    <a:bodyPr/>
                    <a:lstStyle/>
                    <a:p>
                      <a:pPr algn="ctr" fontAlgn="b"/>
                      <a:r>
                        <a:rPr lang="en-GB" sz="2200" b="1" i="0" u="none" strike="noStrike" dirty="0" smtClean="0">
                          <a:solidFill>
                            <a:srgbClr val="000000"/>
                          </a:solidFill>
                          <a:effectLst/>
                          <a:latin typeface="Arial Narrow" panose="020B0606020202030204" pitchFamily="34" charset="0"/>
                        </a:rPr>
                        <a:t>No of Doncaster residents providing unpaid</a:t>
                      </a:r>
                      <a:r>
                        <a:rPr lang="en-GB" sz="2200" b="1" i="0" u="none" strike="noStrike" baseline="0" dirty="0" smtClean="0">
                          <a:solidFill>
                            <a:srgbClr val="000000"/>
                          </a:solidFill>
                          <a:effectLst/>
                          <a:latin typeface="Arial Narrow" panose="020B0606020202030204" pitchFamily="34" charset="0"/>
                        </a:rPr>
                        <a:t> care by age band </a:t>
                      </a:r>
                    </a:p>
                    <a:p>
                      <a:pPr algn="ctr" fontAlgn="b"/>
                      <a:r>
                        <a:rPr lang="en-GB" sz="1800" b="1" i="0" u="none" strike="noStrike" baseline="0" dirty="0" smtClean="0">
                          <a:solidFill>
                            <a:srgbClr val="000000"/>
                          </a:solidFill>
                          <a:effectLst/>
                          <a:latin typeface="Arial Narrow" panose="020B0606020202030204" pitchFamily="34" charset="0"/>
                        </a:rPr>
                        <a:t>(Census 2021)</a:t>
                      </a:r>
                      <a:endParaRPr lang="en-GB" sz="1800" b="1" i="0" u="none" strike="noStrike" dirty="0">
                        <a:solidFill>
                          <a:srgbClr val="000000"/>
                        </a:solidFill>
                        <a:effectLst/>
                        <a:latin typeface="Arial Narrow" panose="020B0606020202030204" pitchFamily="34" charset="0"/>
                      </a:endParaRPr>
                    </a:p>
                  </a:txBody>
                  <a:tcPr marL="9525" marR="9525" marT="9525" marB="0" anchor="ctr">
                    <a:solidFill>
                      <a:srgbClr val="F4847B"/>
                    </a:solidFill>
                  </a:tcPr>
                </a:tc>
                <a:tc hMerge="1">
                  <a:txBody>
                    <a:bodyPr/>
                    <a:lstStyle/>
                    <a:p>
                      <a:pPr algn="l" fontAlgn="b"/>
                      <a:endParaRPr lang="en-GB" sz="12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83238466"/>
                  </a:ext>
                </a:extLst>
              </a:tr>
              <a:tr h="743847">
                <a:tc>
                  <a:txBody>
                    <a:bodyPr/>
                    <a:lstStyle/>
                    <a:p>
                      <a:pPr algn="ctr" fontAlgn="b"/>
                      <a:r>
                        <a:rPr lang="en-GB" sz="1800" b="1" i="0" u="none" strike="noStrike" dirty="0" smtClean="0">
                          <a:solidFill>
                            <a:srgbClr val="000000"/>
                          </a:solidFill>
                          <a:effectLst/>
                          <a:latin typeface="Arial Narrow" panose="020B0606020202030204" pitchFamily="34" charset="0"/>
                        </a:rPr>
                        <a:t>Age band </a:t>
                      </a:r>
                      <a:endParaRPr lang="en-GB" sz="1800" b="1" i="0" u="none" strike="noStrike" dirty="0">
                        <a:solidFill>
                          <a:srgbClr val="000000"/>
                        </a:solidFill>
                        <a:effectLst/>
                        <a:latin typeface="Arial Narrow" panose="020B0606020202030204" pitchFamily="34" charset="0"/>
                      </a:endParaRPr>
                    </a:p>
                  </a:txBody>
                  <a:tcPr marL="9525" marR="9525" marT="9525" marB="0" anchor="ctr">
                    <a:solidFill>
                      <a:srgbClr val="F4847B"/>
                    </a:solidFill>
                  </a:tcPr>
                </a:tc>
                <a:tc>
                  <a:txBody>
                    <a:bodyPr/>
                    <a:lstStyle/>
                    <a:p>
                      <a:pPr algn="ctr" fontAlgn="b"/>
                      <a:r>
                        <a:rPr lang="en-GB" sz="1800" b="1" i="0" u="none" strike="noStrike" dirty="0" smtClean="0">
                          <a:solidFill>
                            <a:srgbClr val="000000"/>
                          </a:solidFill>
                          <a:effectLst/>
                          <a:latin typeface="Arial Narrow" panose="020B0606020202030204" pitchFamily="34" charset="0"/>
                        </a:rPr>
                        <a:t>Number of residents </a:t>
                      </a:r>
                      <a:endParaRPr lang="en-GB" sz="1800" b="1" i="0" u="none" strike="noStrike" dirty="0">
                        <a:solidFill>
                          <a:srgbClr val="000000"/>
                        </a:solidFill>
                        <a:effectLst/>
                        <a:latin typeface="Arial Narrow" panose="020B0606020202030204" pitchFamily="34" charset="0"/>
                      </a:endParaRPr>
                    </a:p>
                  </a:txBody>
                  <a:tcPr marL="9525" marR="9525" marT="9525" marB="0" anchor="ctr">
                    <a:solidFill>
                      <a:srgbClr val="F4847B"/>
                    </a:solidFill>
                  </a:tcPr>
                </a:tc>
                <a:extLst>
                  <a:ext uri="{0D108BD9-81ED-4DB2-BD59-A6C34878D82A}">
                    <a16:rowId xmlns:a16="http://schemas.microsoft.com/office/drawing/2014/main" val="385786764"/>
                  </a:ext>
                </a:extLst>
              </a:tr>
              <a:tr h="423329">
                <a:tc>
                  <a:txBody>
                    <a:bodyPr/>
                    <a:lstStyle/>
                    <a:p>
                      <a:pPr algn="ctr" fontAlgn="b"/>
                      <a:r>
                        <a:rPr lang="en-GB" sz="1800" u="none" strike="noStrike" dirty="0">
                          <a:effectLst/>
                          <a:latin typeface="Arial Narrow" panose="020B0606020202030204" pitchFamily="34" charset="0"/>
                        </a:rPr>
                        <a:t>55 to 59</a:t>
                      </a:r>
                      <a:endParaRPr lang="en-GB" sz="1800" b="0" i="0" u="none" strike="noStrike" dirty="0">
                        <a:solidFill>
                          <a:srgbClr val="000000"/>
                        </a:solidFill>
                        <a:effectLst/>
                        <a:latin typeface="Arial Narrow" panose="020B0606020202030204" pitchFamily="34" charset="0"/>
                      </a:endParaRPr>
                    </a:p>
                  </a:txBody>
                  <a:tcPr marL="9525" marR="9525" marT="9525" marB="0" anchor="ctr">
                    <a:solidFill>
                      <a:srgbClr val="F4847B"/>
                    </a:solidFill>
                  </a:tcPr>
                </a:tc>
                <a:tc>
                  <a:txBody>
                    <a:bodyPr/>
                    <a:lstStyle/>
                    <a:p>
                      <a:pPr algn="ctr" fontAlgn="b"/>
                      <a:r>
                        <a:rPr lang="en-GB" sz="1800" u="none" strike="noStrike" dirty="0">
                          <a:effectLst/>
                          <a:latin typeface="Arial Narrow" panose="020B0606020202030204" pitchFamily="34" charset="0"/>
                        </a:rPr>
                        <a:t>3,795</a:t>
                      </a:r>
                      <a:endParaRPr lang="en-GB" sz="1800" b="0" i="0" u="none" strike="noStrike" dirty="0">
                        <a:solidFill>
                          <a:srgbClr val="000000"/>
                        </a:solidFill>
                        <a:effectLst/>
                        <a:latin typeface="Arial Narrow" panose="020B0606020202030204" pitchFamily="34" charset="0"/>
                      </a:endParaRPr>
                    </a:p>
                  </a:txBody>
                  <a:tcPr marL="9525" marR="9525" marT="9525" marB="0" anchor="ctr">
                    <a:solidFill>
                      <a:srgbClr val="F4847B"/>
                    </a:solidFill>
                  </a:tcPr>
                </a:tc>
                <a:extLst>
                  <a:ext uri="{0D108BD9-81ED-4DB2-BD59-A6C34878D82A}">
                    <a16:rowId xmlns:a16="http://schemas.microsoft.com/office/drawing/2014/main" val="519947215"/>
                  </a:ext>
                </a:extLst>
              </a:tr>
              <a:tr h="423329">
                <a:tc>
                  <a:txBody>
                    <a:bodyPr/>
                    <a:lstStyle/>
                    <a:p>
                      <a:pPr algn="ctr" fontAlgn="b"/>
                      <a:r>
                        <a:rPr lang="en-GB" sz="1800" u="none" strike="noStrike" dirty="0">
                          <a:effectLst/>
                          <a:latin typeface="Arial Narrow" panose="020B0606020202030204" pitchFamily="34" charset="0"/>
                        </a:rPr>
                        <a:t>60 to 64</a:t>
                      </a:r>
                      <a:endParaRPr lang="en-GB" sz="1800" b="0" i="0" u="none" strike="noStrike" dirty="0">
                        <a:solidFill>
                          <a:srgbClr val="000000"/>
                        </a:solidFill>
                        <a:effectLst/>
                        <a:latin typeface="Arial Narrow" panose="020B0606020202030204" pitchFamily="34" charset="0"/>
                      </a:endParaRPr>
                    </a:p>
                  </a:txBody>
                  <a:tcPr marL="9525" marR="9525" marT="9525" marB="0" anchor="ctr">
                    <a:solidFill>
                      <a:srgbClr val="F4847B"/>
                    </a:solidFill>
                  </a:tcPr>
                </a:tc>
                <a:tc>
                  <a:txBody>
                    <a:bodyPr/>
                    <a:lstStyle/>
                    <a:p>
                      <a:pPr algn="ctr" fontAlgn="b"/>
                      <a:r>
                        <a:rPr lang="en-GB" sz="1800" u="none" strike="noStrike" dirty="0">
                          <a:effectLst/>
                          <a:latin typeface="Arial Narrow" panose="020B0606020202030204" pitchFamily="34" charset="0"/>
                        </a:rPr>
                        <a:t>3,320</a:t>
                      </a:r>
                      <a:endParaRPr lang="en-GB" sz="1800" b="0" i="0" u="none" strike="noStrike" dirty="0">
                        <a:solidFill>
                          <a:srgbClr val="000000"/>
                        </a:solidFill>
                        <a:effectLst/>
                        <a:latin typeface="Arial Narrow" panose="020B0606020202030204" pitchFamily="34" charset="0"/>
                      </a:endParaRPr>
                    </a:p>
                  </a:txBody>
                  <a:tcPr marL="9525" marR="9525" marT="9525" marB="0" anchor="ctr">
                    <a:solidFill>
                      <a:srgbClr val="F4847B"/>
                    </a:solidFill>
                  </a:tcPr>
                </a:tc>
                <a:extLst>
                  <a:ext uri="{0D108BD9-81ED-4DB2-BD59-A6C34878D82A}">
                    <a16:rowId xmlns:a16="http://schemas.microsoft.com/office/drawing/2014/main" val="2424948324"/>
                  </a:ext>
                </a:extLst>
              </a:tr>
              <a:tr h="423329">
                <a:tc>
                  <a:txBody>
                    <a:bodyPr/>
                    <a:lstStyle/>
                    <a:p>
                      <a:pPr algn="ctr" fontAlgn="b"/>
                      <a:r>
                        <a:rPr lang="en-GB" sz="1800" u="none" strike="noStrike" dirty="0">
                          <a:effectLst/>
                          <a:latin typeface="Arial Narrow" panose="020B0606020202030204" pitchFamily="34" charset="0"/>
                        </a:rPr>
                        <a:t>65 to 69</a:t>
                      </a:r>
                      <a:endParaRPr lang="en-GB" sz="1800" b="0" i="0" u="none" strike="noStrike" dirty="0">
                        <a:solidFill>
                          <a:srgbClr val="000000"/>
                        </a:solidFill>
                        <a:effectLst/>
                        <a:latin typeface="Arial Narrow" panose="020B0606020202030204" pitchFamily="34" charset="0"/>
                      </a:endParaRPr>
                    </a:p>
                  </a:txBody>
                  <a:tcPr marL="9525" marR="9525" marT="9525" marB="0" anchor="ctr">
                    <a:solidFill>
                      <a:srgbClr val="F4847B"/>
                    </a:solidFill>
                  </a:tcPr>
                </a:tc>
                <a:tc>
                  <a:txBody>
                    <a:bodyPr/>
                    <a:lstStyle/>
                    <a:p>
                      <a:pPr algn="ctr" fontAlgn="b"/>
                      <a:r>
                        <a:rPr lang="en-GB" sz="1800" u="none" strike="noStrike" dirty="0" smtClean="0">
                          <a:effectLst/>
                          <a:latin typeface="Arial Narrow" panose="020B0606020202030204" pitchFamily="34" charset="0"/>
                        </a:rPr>
                        <a:t>2,330</a:t>
                      </a:r>
                      <a:endParaRPr lang="en-GB" sz="1800" b="0" i="0" u="none" strike="noStrike" dirty="0">
                        <a:solidFill>
                          <a:srgbClr val="000000"/>
                        </a:solidFill>
                        <a:effectLst/>
                        <a:latin typeface="Arial Narrow" panose="020B0606020202030204" pitchFamily="34" charset="0"/>
                      </a:endParaRPr>
                    </a:p>
                  </a:txBody>
                  <a:tcPr marL="9525" marR="9525" marT="9525" marB="0" anchor="ctr">
                    <a:solidFill>
                      <a:srgbClr val="F4847B"/>
                    </a:solidFill>
                  </a:tcPr>
                </a:tc>
                <a:extLst>
                  <a:ext uri="{0D108BD9-81ED-4DB2-BD59-A6C34878D82A}">
                    <a16:rowId xmlns:a16="http://schemas.microsoft.com/office/drawing/2014/main" val="1441093078"/>
                  </a:ext>
                </a:extLst>
              </a:tr>
              <a:tr h="423329">
                <a:tc>
                  <a:txBody>
                    <a:bodyPr/>
                    <a:lstStyle/>
                    <a:p>
                      <a:pPr algn="ctr" fontAlgn="b"/>
                      <a:r>
                        <a:rPr lang="en-GB" sz="1800" u="none" strike="noStrike" dirty="0">
                          <a:effectLst/>
                          <a:latin typeface="Arial Narrow" panose="020B0606020202030204" pitchFamily="34" charset="0"/>
                        </a:rPr>
                        <a:t>70 to 74</a:t>
                      </a:r>
                      <a:endParaRPr lang="en-GB" sz="1800" b="0" i="0" u="none" strike="noStrike" dirty="0">
                        <a:solidFill>
                          <a:srgbClr val="000000"/>
                        </a:solidFill>
                        <a:effectLst/>
                        <a:latin typeface="Arial Narrow" panose="020B0606020202030204" pitchFamily="34" charset="0"/>
                      </a:endParaRPr>
                    </a:p>
                  </a:txBody>
                  <a:tcPr marL="9525" marR="9525" marT="9525" marB="0" anchor="ctr">
                    <a:solidFill>
                      <a:srgbClr val="F4847B"/>
                    </a:solidFill>
                  </a:tcPr>
                </a:tc>
                <a:tc>
                  <a:txBody>
                    <a:bodyPr/>
                    <a:lstStyle/>
                    <a:p>
                      <a:pPr algn="ctr" fontAlgn="b"/>
                      <a:r>
                        <a:rPr lang="en-GB" sz="1800" u="none" strike="noStrike" dirty="0">
                          <a:effectLst/>
                          <a:latin typeface="Arial Narrow" panose="020B0606020202030204" pitchFamily="34" charset="0"/>
                        </a:rPr>
                        <a:t>1,925</a:t>
                      </a:r>
                      <a:endParaRPr lang="en-GB" sz="1800" b="0" i="0" u="none" strike="noStrike" dirty="0">
                        <a:solidFill>
                          <a:srgbClr val="000000"/>
                        </a:solidFill>
                        <a:effectLst/>
                        <a:latin typeface="Arial Narrow" panose="020B0606020202030204" pitchFamily="34" charset="0"/>
                      </a:endParaRPr>
                    </a:p>
                  </a:txBody>
                  <a:tcPr marL="9525" marR="9525" marT="9525" marB="0" anchor="ctr">
                    <a:solidFill>
                      <a:srgbClr val="F4847B"/>
                    </a:solidFill>
                  </a:tcPr>
                </a:tc>
                <a:extLst>
                  <a:ext uri="{0D108BD9-81ED-4DB2-BD59-A6C34878D82A}">
                    <a16:rowId xmlns:a16="http://schemas.microsoft.com/office/drawing/2014/main" val="2385609387"/>
                  </a:ext>
                </a:extLst>
              </a:tr>
              <a:tr h="423329">
                <a:tc>
                  <a:txBody>
                    <a:bodyPr/>
                    <a:lstStyle/>
                    <a:p>
                      <a:pPr algn="ctr" fontAlgn="b"/>
                      <a:r>
                        <a:rPr lang="en-GB" sz="1800" u="none" strike="noStrike" dirty="0">
                          <a:effectLst/>
                          <a:latin typeface="Arial Narrow" panose="020B0606020202030204" pitchFamily="34" charset="0"/>
                        </a:rPr>
                        <a:t>75 to 79</a:t>
                      </a:r>
                      <a:endParaRPr lang="en-GB" sz="1800" b="0" i="0" u="none" strike="noStrike" dirty="0">
                        <a:solidFill>
                          <a:srgbClr val="000000"/>
                        </a:solidFill>
                        <a:effectLst/>
                        <a:latin typeface="Arial Narrow" panose="020B0606020202030204" pitchFamily="34" charset="0"/>
                      </a:endParaRPr>
                    </a:p>
                  </a:txBody>
                  <a:tcPr marL="9525" marR="9525" marT="9525" marB="0" anchor="ctr">
                    <a:solidFill>
                      <a:srgbClr val="F4847B"/>
                    </a:solidFill>
                  </a:tcPr>
                </a:tc>
                <a:tc>
                  <a:txBody>
                    <a:bodyPr/>
                    <a:lstStyle/>
                    <a:p>
                      <a:pPr algn="ctr" fontAlgn="b"/>
                      <a:r>
                        <a:rPr lang="en-GB" sz="1800" u="none" strike="noStrike" dirty="0" smtClean="0">
                          <a:effectLst/>
                          <a:latin typeface="Arial Narrow" panose="020B0606020202030204" pitchFamily="34" charset="0"/>
                        </a:rPr>
                        <a:t>1,255</a:t>
                      </a:r>
                      <a:endParaRPr lang="en-GB" sz="1800" b="0" i="0" u="none" strike="noStrike" dirty="0">
                        <a:solidFill>
                          <a:srgbClr val="000000"/>
                        </a:solidFill>
                        <a:effectLst/>
                        <a:latin typeface="Arial Narrow" panose="020B0606020202030204" pitchFamily="34" charset="0"/>
                      </a:endParaRPr>
                    </a:p>
                  </a:txBody>
                  <a:tcPr marL="9525" marR="9525" marT="9525" marB="0" anchor="ctr">
                    <a:solidFill>
                      <a:srgbClr val="F4847B"/>
                    </a:solidFill>
                  </a:tcPr>
                </a:tc>
                <a:extLst>
                  <a:ext uri="{0D108BD9-81ED-4DB2-BD59-A6C34878D82A}">
                    <a16:rowId xmlns:a16="http://schemas.microsoft.com/office/drawing/2014/main" val="3816324163"/>
                  </a:ext>
                </a:extLst>
              </a:tr>
              <a:tr h="423329">
                <a:tc>
                  <a:txBody>
                    <a:bodyPr/>
                    <a:lstStyle/>
                    <a:p>
                      <a:pPr algn="ctr" fontAlgn="b"/>
                      <a:r>
                        <a:rPr lang="en-GB" sz="1800" u="none" strike="noStrike" dirty="0">
                          <a:effectLst/>
                          <a:latin typeface="Arial Narrow" panose="020B0606020202030204" pitchFamily="34" charset="0"/>
                        </a:rPr>
                        <a:t>80 to 84</a:t>
                      </a:r>
                      <a:endParaRPr lang="en-GB" sz="1800" b="0" i="0" u="none" strike="noStrike" dirty="0">
                        <a:solidFill>
                          <a:srgbClr val="000000"/>
                        </a:solidFill>
                        <a:effectLst/>
                        <a:latin typeface="Arial Narrow" panose="020B0606020202030204" pitchFamily="34" charset="0"/>
                      </a:endParaRPr>
                    </a:p>
                  </a:txBody>
                  <a:tcPr marL="9525" marR="9525" marT="9525" marB="0" anchor="ctr">
                    <a:solidFill>
                      <a:srgbClr val="F4847B"/>
                    </a:solidFill>
                  </a:tcPr>
                </a:tc>
                <a:tc>
                  <a:txBody>
                    <a:bodyPr/>
                    <a:lstStyle/>
                    <a:p>
                      <a:pPr algn="ctr" fontAlgn="b"/>
                      <a:r>
                        <a:rPr lang="en-GB" sz="1800" u="none" strike="noStrike" dirty="0" smtClean="0">
                          <a:effectLst/>
                          <a:latin typeface="Arial Narrow" panose="020B0606020202030204" pitchFamily="34" charset="0"/>
                        </a:rPr>
                        <a:t>890</a:t>
                      </a:r>
                      <a:endParaRPr lang="en-GB" sz="1800" b="0" i="0" u="none" strike="noStrike" dirty="0">
                        <a:solidFill>
                          <a:srgbClr val="000000"/>
                        </a:solidFill>
                        <a:effectLst/>
                        <a:latin typeface="Arial Narrow" panose="020B0606020202030204" pitchFamily="34" charset="0"/>
                      </a:endParaRPr>
                    </a:p>
                  </a:txBody>
                  <a:tcPr marL="9525" marR="9525" marT="9525" marB="0" anchor="ctr">
                    <a:solidFill>
                      <a:srgbClr val="F4847B"/>
                    </a:solidFill>
                  </a:tcPr>
                </a:tc>
                <a:extLst>
                  <a:ext uri="{0D108BD9-81ED-4DB2-BD59-A6C34878D82A}">
                    <a16:rowId xmlns:a16="http://schemas.microsoft.com/office/drawing/2014/main" val="920422969"/>
                  </a:ext>
                </a:extLst>
              </a:tr>
              <a:tr h="423329">
                <a:tc>
                  <a:txBody>
                    <a:bodyPr/>
                    <a:lstStyle/>
                    <a:p>
                      <a:pPr algn="ctr" fontAlgn="b"/>
                      <a:r>
                        <a:rPr lang="en-GB" sz="1800" u="none" strike="noStrike" dirty="0">
                          <a:effectLst/>
                          <a:latin typeface="Arial Narrow" panose="020B0606020202030204" pitchFamily="34" charset="0"/>
                        </a:rPr>
                        <a:t>85 to 89</a:t>
                      </a:r>
                      <a:endParaRPr lang="en-GB" sz="1800" b="0" i="0" u="none" strike="noStrike" dirty="0">
                        <a:solidFill>
                          <a:srgbClr val="000000"/>
                        </a:solidFill>
                        <a:effectLst/>
                        <a:latin typeface="Arial Narrow" panose="020B0606020202030204" pitchFamily="34" charset="0"/>
                      </a:endParaRPr>
                    </a:p>
                  </a:txBody>
                  <a:tcPr marL="9525" marR="9525" marT="9525" marB="0" anchor="ctr">
                    <a:solidFill>
                      <a:srgbClr val="F4847B"/>
                    </a:solidFill>
                  </a:tcPr>
                </a:tc>
                <a:tc>
                  <a:txBody>
                    <a:bodyPr/>
                    <a:lstStyle/>
                    <a:p>
                      <a:pPr algn="ctr" fontAlgn="b"/>
                      <a:r>
                        <a:rPr lang="en-GB" sz="1800" u="none" strike="noStrike" dirty="0" smtClean="0">
                          <a:effectLst/>
                          <a:latin typeface="Arial Narrow" panose="020B0606020202030204" pitchFamily="34" charset="0"/>
                        </a:rPr>
                        <a:t>425</a:t>
                      </a:r>
                      <a:endParaRPr lang="en-GB" sz="1800" b="0" i="0" u="none" strike="noStrike" dirty="0">
                        <a:solidFill>
                          <a:srgbClr val="000000"/>
                        </a:solidFill>
                        <a:effectLst/>
                        <a:latin typeface="Arial Narrow" panose="020B0606020202030204" pitchFamily="34" charset="0"/>
                      </a:endParaRPr>
                    </a:p>
                  </a:txBody>
                  <a:tcPr marL="9525" marR="9525" marT="9525" marB="0" anchor="ctr">
                    <a:solidFill>
                      <a:srgbClr val="F4847B"/>
                    </a:solidFill>
                  </a:tcPr>
                </a:tc>
                <a:extLst>
                  <a:ext uri="{0D108BD9-81ED-4DB2-BD59-A6C34878D82A}">
                    <a16:rowId xmlns:a16="http://schemas.microsoft.com/office/drawing/2014/main" val="1415424031"/>
                  </a:ext>
                </a:extLst>
              </a:tr>
              <a:tr h="423329">
                <a:tc>
                  <a:txBody>
                    <a:bodyPr/>
                    <a:lstStyle/>
                    <a:p>
                      <a:pPr algn="ctr" fontAlgn="b"/>
                      <a:r>
                        <a:rPr lang="en-GB" sz="1800" u="none" strike="noStrike" dirty="0">
                          <a:effectLst/>
                          <a:latin typeface="Arial Narrow" panose="020B0606020202030204" pitchFamily="34" charset="0"/>
                        </a:rPr>
                        <a:t>90+</a:t>
                      </a:r>
                      <a:endParaRPr lang="en-GB" sz="1800" b="0" i="0" u="none" strike="noStrike" dirty="0">
                        <a:solidFill>
                          <a:srgbClr val="000000"/>
                        </a:solidFill>
                        <a:effectLst/>
                        <a:latin typeface="Arial Narrow" panose="020B0606020202030204" pitchFamily="34" charset="0"/>
                      </a:endParaRPr>
                    </a:p>
                  </a:txBody>
                  <a:tcPr marL="9525" marR="9525" marT="9525" marB="0" anchor="ctr">
                    <a:solidFill>
                      <a:srgbClr val="F4847B"/>
                    </a:solidFill>
                  </a:tcPr>
                </a:tc>
                <a:tc>
                  <a:txBody>
                    <a:bodyPr/>
                    <a:lstStyle/>
                    <a:p>
                      <a:pPr algn="ctr" fontAlgn="b"/>
                      <a:r>
                        <a:rPr lang="en-GB" sz="1800" u="none" strike="noStrike" dirty="0">
                          <a:effectLst/>
                          <a:latin typeface="Arial Narrow" panose="020B0606020202030204" pitchFamily="34" charset="0"/>
                        </a:rPr>
                        <a:t>140</a:t>
                      </a:r>
                      <a:endParaRPr lang="en-GB" sz="1800" b="0" i="0" u="none" strike="noStrike" dirty="0">
                        <a:solidFill>
                          <a:srgbClr val="000000"/>
                        </a:solidFill>
                        <a:effectLst/>
                        <a:latin typeface="Arial Narrow" panose="020B0606020202030204" pitchFamily="34" charset="0"/>
                      </a:endParaRPr>
                    </a:p>
                  </a:txBody>
                  <a:tcPr marL="9525" marR="9525" marT="9525" marB="0" anchor="ctr">
                    <a:solidFill>
                      <a:srgbClr val="F4847B"/>
                    </a:solidFill>
                  </a:tcPr>
                </a:tc>
                <a:extLst>
                  <a:ext uri="{0D108BD9-81ED-4DB2-BD59-A6C34878D82A}">
                    <a16:rowId xmlns:a16="http://schemas.microsoft.com/office/drawing/2014/main" val="3989384907"/>
                  </a:ext>
                </a:extLst>
              </a:tr>
            </a:tbl>
          </a:graphicData>
        </a:graphic>
      </p:graphicFrame>
      <p:sp>
        <p:nvSpPr>
          <p:cNvPr id="10" name="TextBox 9"/>
          <p:cNvSpPr txBox="1"/>
          <p:nvPr/>
        </p:nvSpPr>
        <p:spPr>
          <a:xfrm>
            <a:off x="208376" y="1956871"/>
            <a:ext cx="12384847" cy="461665"/>
          </a:xfrm>
          <a:prstGeom prst="rect">
            <a:avLst/>
          </a:prstGeom>
          <a:solidFill>
            <a:srgbClr val="F4847B"/>
          </a:solidFill>
          <a:ln w="57150">
            <a:solidFill>
              <a:srgbClr val="E94133"/>
            </a:solidFill>
          </a:ln>
        </p:spPr>
        <p:txBody>
          <a:bodyPr wrap="square" rtlCol="0">
            <a:spAutoFit/>
          </a:bodyPr>
          <a:lstStyle/>
          <a:p>
            <a:pPr algn="ctr"/>
            <a:r>
              <a:rPr lang="en-GB" sz="2400" b="1" dirty="0">
                <a:latin typeface="Arial Narrow" panose="020B0606020202030204" pitchFamily="34" charset="0"/>
              </a:rPr>
              <a:t>1 in 10 Doncaster Residents provide regular unpaid care </a:t>
            </a:r>
          </a:p>
        </p:txBody>
      </p:sp>
      <p:sp>
        <p:nvSpPr>
          <p:cNvPr id="13" name="Rectangle 12"/>
          <p:cNvSpPr/>
          <p:nvPr/>
        </p:nvSpPr>
        <p:spPr>
          <a:xfrm>
            <a:off x="371380" y="2810602"/>
            <a:ext cx="7086602" cy="1446550"/>
          </a:xfrm>
          <a:prstGeom prst="rect">
            <a:avLst/>
          </a:prstGeom>
        </p:spPr>
        <p:txBody>
          <a:bodyPr wrap="square">
            <a:spAutoFit/>
          </a:bodyPr>
          <a:lstStyle/>
          <a:p>
            <a:pPr algn="ctr"/>
            <a:r>
              <a:rPr lang="en-GB" sz="2200" b="1" dirty="0">
                <a:solidFill>
                  <a:srgbClr val="E94133"/>
                </a:solidFill>
                <a:latin typeface="Arial Narrow" panose="020B0606020202030204" pitchFamily="34" charset="0"/>
              </a:rPr>
              <a:t>A person is a provider of unpaid care if they look after or give help or support to family members or others because of long-term physical or mental ill health or disability, or problems related to old age. </a:t>
            </a:r>
          </a:p>
        </p:txBody>
      </p:sp>
      <p:sp>
        <p:nvSpPr>
          <p:cNvPr id="15" name="Rectangle 14"/>
          <p:cNvSpPr/>
          <p:nvPr/>
        </p:nvSpPr>
        <p:spPr>
          <a:xfrm>
            <a:off x="7725418" y="5411173"/>
            <a:ext cx="2369076" cy="3293209"/>
          </a:xfrm>
          <a:prstGeom prst="rect">
            <a:avLst/>
          </a:prstGeom>
          <a:ln w="57150">
            <a:solidFill>
              <a:srgbClr val="E94133"/>
            </a:solidFill>
          </a:ln>
        </p:spPr>
        <p:txBody>
          <a:bodyPr wrap="square">
            <a:spAutoFit/>
          </a:bodyPr>
          <a:lstStyle/>
          <a:p>
            <a:pPr algn="ctr"/>
            <a:r>
              <a:rPr lang="en-GB" dirty="0">
                <a:latin typeface="Arial Narrow" panose="020B0606020202030204" pitchFamily="34" charset="0"/>
              </a:rPr>
              <a:t>Caring comes with additional costs that can have a significant impact on carers’ finances and many carers suffer financial hardship. 44% of working-age adults who are caring for 35 hours or more a week are in poverty</a:t>
            </a:r>
            <a:r>
              <a:rPr lang="en-GB" dirty="0" smtClean="0">
                <a:latin typeface="Arial Narrow" panose="020B0606020202030204" pitchFamily="34" charset="0"/>
              </a:rPr>
              <a:t>.</a:t>
            </a:r>
          </a:p>
          <a:p>
            <a:pPr algn="ctr"/>
            <a:r>
              <a:rPr lang="en-GB" sz="1400" i="1" dirty="0" smtClean="0">
                <a:latin typeface="Arial Narrow" panose="020B0606020202030204" pitchFamily="34" charset="0"/>
              </a:rPr>
              <a:t>(</a:t>
            </a:r>
            <a:r>
              <a:rPr lang="en-GB" sz="1400" i="1" dirty="0">
                <a:latin typeface="Arial Narrow" panose="020B0606020202030204" pitchFamily="34" charset="0"/>
              </a:rPr>
              <a:t>Joseph Rowntree Foundation, UK Poverty 2022).</a:t>
            </a:r>
          </a:p>
        </p:txBody>
      </p:sp>
      <p:sp>
        <p:nvSpPr>
          <p:cNvPr id="16" name="Rectangle 15"/>
          <p:cNvSpPr/>
          <p:nvPr/>
        </p:nvSpPr>
        <p:spPr>
          <a:xfrm>
            <a:off x="7741630" y="2586743"/>
            <a:ext cx="2369077" cy="2462213"/>
          </a:xfrm>
          <a:prstGeom prst="rect">
            <a:avLst/>
          </a:prstGeom>
          <a:ln w="57150">
            <a:solidFill>
              <a:srgbClr val="E94133"/>
            </a:solidFill>
          </a:ln>
        </p:spPr>
        <p:txBody>
          <a:bodyPr wrap="square">
            <a:spAutoFit/>
          </a:bodyPr>
          <a:lstStyle/>
          <a:p>
            <a:pPr algn="ctr"/>
            <a:r>
              <a:rPr lang="en-GB" dirty="0">
                <a:latin typeface="Arial Narrow" panose="020B0606020202030204" pitchFamily="34" charset="0"/>
              </a:rPr>
              <a:t>Caring can have a significant impact on health and wellbeing. 60% of carers report a long-term health condition or disability compared to 50% non-carers </a:t>
            </a:r>
            <a:endParaRPr lang="en-GB" dirty="0" smtClean="0">
              <a:latin typeface="Arial Narrow" panose="020B0606020202030204" pitchFamily="34" charset="0"/>
            </a:endParaRPr>
          </a:p>
          <a:p>
            <a:r>
              <a:rPr lang="en-GB" sz="1400" i="1" dirty="0" smtClean="0">
                <a:latin typeface="Arial Narrow" panose="020B0606020202030204" pitchFamily="34" charset="0"/>
              </a:rPr>
              <a:t>(</a:t>
            </a:r>
            <a:r>
              <a:rPr lang="en-GB" sz="1400" i="1" dirty="0">
                <a:latin typeface="Arial Narrow" panose="020B0606020202030204" pitchFamily="34" charset="0"/>
              </a:rPr>
              <a:t>Carers UK analysis of GP Patient Survey 2021).</a:t>
            </a:r>
          </a:p>
        </p:txBody>
      </p:sp>
    </p:spTree>
    <p:extLst>
      <p:ext uri="{BB962C8B-B14F-4D97-AF65-F5344CB8AC3E}">
        <p14:creationId xmlns:p14="http://schemas.microsoft.com/office/powerpoint/2010/main" val="540645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08377" y="192697"/>
            <a:ext cx="12384847" cy="1611861"/>
          </a:xfrm>
          <a:prstGeom prst="rect">
            <a:avLst/>
          </a:prstGeom>
        </p:spPr>
      </p:pic>
      <p:sp>
        <p:nvSpPr>
          <p:cNvPr id="2" name="Title 1"/>
          <p:cNvSpPr>
            <a:spLocks noGrp="1"/>
          </p:cNvSpPr>
          <p:nvPr>
            <p:ph type="title"/>
          </p:nvPr>
        </p:nvSpPr>
        <p:spPr>
          <a:xfrm>
            <a:off x="1813004" y="335845"/>
            <a:ext cx="10515600" cy="1325563"/>
          </a:xfrm>
        </p:spPr>
        <p:txBody>
          <a:bodyPr>
            <a:normAutofit/>
          </a:bodyPr>
          <a:lstStyle/>
          <a:p>
            <a:pPr algn="r"/>
            <a:r>
              <a:rPr lang="en-GB" sz="4800" dirty="0" smtClean="0">
                <a:latin typeface="Arial Narrow" panose="020B0606020202030204" pitchFamily="34" charset="0"/>
              </a:rPr>
              <a:t>Social Isolation </a:t>
            </a:r>
            <a:endParaRPr lang="en-GB" sz="4800" dirty="0">
              <a:latin typeface="Arial Narrow" panose="020B0606020202030204" pitchFamily="34" charset="0"/>
            </a:endParaRPr>
          </a:p>
        </p:txBody>
      </p:sp>
      <p:pic>
        <p:nvPicPr>
          <p:cNvPr id="4" name="Content Placeholder 3"/>
          <p:cNvPicPr>
            <a:picLocks noGrp="1" noChangeAspect="1"/>
          </p:cNvPicPr>
          <p:nvPr>
            <p:ph idx="1"/>
          </p:nvPr>
        </p:nvPicPr>
        <p:blipFill>
          <a:blip r:embed="rId4"/>
          <a:stretch>
            <a:fillRect/>
          </a:stretch>
        </p:blipFill>
        <p:spPr>
          <a:xfrm>
            <a:off x="5244471" y="2995586"/>
            <a:ext cx="7348753" cy="4492721"/>
          </a:xfrm>
          <a:prstGeom prst="rect">
            <a:avLst/>
          </a:prstGeom>
          <a:ln w="57150">
            <a:solidFill>
              <a:srgbClr val="E94133"/>
            </a:solidFill>
          </a:ln>
        </p:spPr>
      </p:pic>
      <p:sp>
        <p:nvSpPr>
          <p:cNvPr id="6" name="Rectangle 5"/>
          <p:cNvSpPr/>
          <p:nvPr/>
        </p:nvSpPr>
        <p:spPr>
          <a:xfrm>
            <a:off x="5244471" y="1938407"/>
            <a:ext cx="7348753" cy="923330"/>
          </a:xfrm>
          <a:prstGeom prst="rect">
            <a:avLst/>
          </a:prstGeom>
          <a:ln w="57150">
            <a:solidFill>
              <a:srgbClr val="E94133"/>
            </a:solidFill>
          </a:ln>
        </p:spPr>
        <p:txBody>
          <a:bodyPr wrap="square">
            <a:spAutoFit/>
          </a:bodyPr>
          <a:lstStyle/>
          <a:p>
            <a:r>
              <a:rPr lang="en-GB" dirty="0" smtClean="0">
                <a:latin typeface="Arial Narrow" panose="020B0606020202030204" pitchFamily="34" charset="0"/>
              </a:rPr>
              <a:t>In </a:t>
            </a:r>
            <a:r>
              <a:rPr lang="en-GB" dirty="0">
                <a:latin typeface="Arial Narrow" panose="020B0606020202030204" pitchFamily="34" charset="0"/>
              </a:rPr>
              <a:t>2020 38% of adult social care users (aged 65+) in Doncaster felt they had as much social contact as they would like; this is slightly below the England and Regional rates of 43% and the lowest local rate since 2015.  </a:t>
            </a:r>
            <a:endParaRPr lang="en-GB" dirty="0" smtClean="0">
              <a:latin typeface="Arial Narrow" panose="020B0606020202030204" pitchFamily="34" charset="0"/>
            </a:endParaRPr>
          </a:p>
        </p:txBody>
      </p:sp>
      <p:sp>
        <p:nvSpPr>
          <p:cNvPr id="7" name="Rectangle 6"/>
          <p:cNvSpPr/>
          <p:nvPr/>
        </p:nvSpPr>
        <p:spPr>
          <a:xfrm>
            <a:off x="5201552" y="7488307"/>
            <a:ext cx="7600048" cy="646331"/>
          </a:xfrm>
          <a:prstGeom prst="rect">
            <a:avLst/>
          </a:prstGeom>
        </p:spPr>
        <p:txBody>
          <a:bodyPr wrap="square">
            <a:spAutoFit/>
          </a:bodyPr>
          <a:lstStyle/>
          <a:p>
            <a:r>
              <a:rPr lang="en-GB" sz="1200" i="1" dirty="0"/>
              <a:t>The proportion of respondents who completed the Social Care User Survey question "Thinking about how much contact you've had with people you like, which of the following statements best describes your social situation?", answering " I have as much social contact as I want with people I like". </a:t>
            </a:r>
          </a:p>
        </p:txBody>
      </p:sp>
      <p:sp>
        <p:nvSpPr>
          <p:cNvPr id="9" name="Rectangle 8"/>
          <p:cNvSpPr/>
          <p:nvPr/>
        </p:nvSpPr>
        <p:spPr>
          <a:xfrm>
            <a:off x="325463" y="8184015"/>
            <a:ext cx="4646937" cy="1080635"/>
          </a:xfrm>
          <a:prstGeom prst="rect">
            <a:avLst/>
          </a:prstGeom>
          <a:solidFill>
            <a:srgbClr val="F4847B"/>
          </a:solidFill>
          <a:ln w="57150">
            <a:solidFill>
              <a:srgbClr val="E941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Narrow" panose="020B0606020202030204" pitchFamily="34" charset="0"/>
              </a:rPr>
              <a:t>There is a strong relationship between loneliness and poor mental and physical health. </a:t>
            </a:r>
          </a:p>
        </p:txBody>
      </p:sp>
      <p:pic>
        <p:nvPicPr>
          <p:cNvPr id="11" name="Picture 10"/>
          <p:cNvPicPr>
            <a:picLocks noChangeAspect="1"/>
          </p:cNvPicPr>
          <p:nvPr/>
        </p:nvPicPr>
        <p:blipFill rotWithShape="1">
          <a:blip r:embed="rId5"/>
          <a:srcRect t="2573" b="2266"/>
          <a:stretch/>
        </p:blipFill>
        <p:spPr>
          <a:xfrm>
            <a:off x="387456" y="3448128"/>
            <a:ext cx="4646937" cy="4443955"/>
          </a:xfrm>
          <a:prstGeom prst="rect">
            <a:avLst/>
          </a:prstGeom>
          <a:ln w="57150">
            <a:solidFill>
              <a:srgbClr val="F4847B"/>
            </a:solidFill>
          </a:ln>
        </p:spPr>
      </p:pic>
      <p:sp>
        <p:nvSpPr>
          <p:cNvPr id="12" name="Rectangle 11"/>
          <p:cNvSpPr/>
          <p:nvPr/>
        </p:nvSpPr>
        <p:spPr>
          <a:xfrm>
            <a:off x="387456" y="2096490"/>
            <a:ext cx="4584944" cy="1107996"/>
          </a:xfrm>
          <a:prstGeom prst="rect">
            <a:avLst/>
          </a:prstGeom>
        </p:spPr>
        <p:txBody>
          <a:bodyPr wrap="square">
            <a:spAutoFit/>
          </a:bodyPr>
          <a:lstStyle/>
          <a:p>
            <a:r>
              <a:rPr lang="en-GB" sz="2400" b="1" i="1" dirty="0" smtClean="0">
                <a:solidFill>
                  <a:srgbClr val="E94133"/>
                </a:solidFill>
              </a:rPr>
              <a:t>‘’I </a:t>
            </a:r>
            <a:r>
              <a:rPr lang="en-GB" sz="2400" b="1" i="1" dirty="0">
                <a:solidFill>
                  <a:srgbClr val="E94133"/>
                </a:solidFill>
              </a:rPr>
              <a:t>can go two or three days without talking to anybody</a:t>
            </a:r>
            <a:r>
              <a:rPr lang="en-GB" sz="2400" b="1" i="1" dirty="0" smtClean="0">
                <a:solidFill>
                  <a:srgbClr val="E94133"/>
                </a:solidFill>
              </a:rPr>
              <a:t>.’’</a:t>
            </a:r>
          </a:p>
          <a:p>
            <a:r>
              <a:rPr lang="en-GB" dirty="0" smtClean="0"/>
              <a:t>Janet, Doncaster </a:t>
            </a:r>
            <a:endParaRPr lang="en-GB" dirty="0"/>
          </a:p>
        </p:txBody>
      </p:sp>
      <p:pic>
        <p:nvPicPr>
          <p:cNvPr id="13" name="Picture 12"/>
          <p:cNvPicPr>
            <a:picLocks noChangeAspect="1"/>
          </p:cNvPicPr>
          <p:nvPr/>
        </p:nvPicPr>
        <p:blipFill rotWithShape="1">
          <a:blip r:embed="rId6"/>
          <a:srcRect t="4713"/>
          <a:stretch/>
        </p:blipFill>
        <p:spPr>
          <a:xfrm>
            <a:off x="6962952" y="8110230"/>
            <a:ext cx="3911789" cy="1490970"/>
          </a:xfrm>
          <a:prstGeom prst="rect">
            <a:avLst/>
          </a:prstGeom>
        </p:spPr>
      </p:pic>
    </p:spTree>
    <p:extLst>
      <p:ext uri="{BB962C8B-B14F-4D97-AF65-F5344CB8AC3E}">
        <p14:creationId xmlns:p14="http://schemas.microsoft.com/office/powerpoint/2010/main" val="6662007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3357E79CE052499C1D5E25C7B49960" ma:contentTypeVersion="15" ma:contentTypeDescription="Create a new document." ma:contentTypeScope="" ma:versionID="1162c52a69dc157177559752c3b632f7">
  <xsd:schema xmlns:xsd="http://www.w3.org/2001/XMLSchema" xmlns:xs="http://www.w3.org/2001/XMLSchema" xmlns:p="http://schemas.microsoft.com/office/2006/metadata/properties" xmlns:ns2="d69295e7-09ee-4f03-8233-eb5908fdf4e2" xmlns:ns3="8170bad2-cc03-48e7-a709-71e385c2f2e6" targetNamespace="http://schemas.microsoft.com/office/2006/metadata/properties" ma:root="true" ma:fieldsID="bef75781cd45b339f08ec89df1d145f7" ns2:_="" ns3:_="">
    <xsd:import namespace="d69295e7-09ee-4f03-8233-eb5908fdf4e2"/>
    <xsd:import namespace="8170bad2-cc03-48e7-a709-71e385c2f2e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9295e7-09ee-4f03-8233-eb5908fdf4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6c40f8d-8524-4845-a2fc-30090feebe3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0bad2-cc03-48e7-a709-71e385c2f2e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da42598-5a1e-4037-8e82-965ed54eb6dc}" ma:internalName="TaxCatchAll" ma:showField="CatchAllData" ma:web="8170bad2-cc03-48e7-a709-71e385c2f2e6">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170bad2-cc03-48e7-a709-71e385c2f2e6" xsi:nil="true"/>
    <lcf76f155ced4ddcb4097134ff3c332f xmlns="d69295e7-09ee-4f03-8233-eb5908fdf4e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B651A8D-25DE-4DAD-A400-AF9F32E20336}"/>
</file>

<file path=customXml/itemProps2.xml><?xml version="1.0" encoding="utf-8"?>
<ds:datastoreItem xmlns:ds="http://schemas.openxmlformats.org/officeDocument/2006/customXml" ds:itemID="{B8E0588B-BDC4-4D21-8E15-DEFAFC85785F}"/>
</file>

<file path=customXml/itemProps3.xml><?xml version="1.0" encoding="utf-8"?>
<ds:datastoreItem xmlns:ds="http://schemas.openxmlformats.org/officeDocument/2006/customXml" ds:itemID="{556C5761-9C7B-473E-A6FF-21C8C2C5FC33}"/>
</file>

<file path=docProps/app.xml><?xml version="1.0" encoding="utf-8"?>
<Properties xmlns="http://schemas.openxmlformats.org/officeDocument/2006/extended-properties" xmlns:vt="http://schemas.openxmlformats.org/officeDocument/2006/docPropsVTypes">
  <Template>Office Theme</Template>
  <TotalTime>1229</TotalTime>
  <Words>2420</Words>
  <Application>Microsoft Office PowerPoint</Application>
  <PresentationFormat>A3 Paper (297x420 mm)</PresentationFormat>
  <Paragraphs>389</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Narrow</vt:lpstr>
      <vt:lpstr>Calibri</vt:lpstr>
      <vt:lpstr>Calibri Light</vt:lpstr>
      <vt:lpstr>Office Theme</vt:lpstr>
      <vt:lpstr>PowerPoint Presentation</vt:lpstr>
      <vt:lpstr>PowerPoint Presentation</vt:lpstr>
      <vt:lpstr>Population</vt:lpstr>
      <vt:lpstr>Population Change</vt:lpstr>
      <vt:lpstr>Deprivation </vt:lpstr>
      <vt:lpstr>Healthy life  expectancy at 65</vt:lpstr>
      <vt:lpstr>Households</vt:lpstr>
      <vt:lpstr>Unpaid Care </vt:lpstr>
      <vt:lpstr>Social Isolation </vt:lpstr>
      <vt:lpstr>Dementia</vt:lpstr>
      <vt:lpstr>PowerPoint Presentation</vt:lpstr>
      <vt:lpstr>PowerPoint Presentation</vt:lpstr>
      <vt:lpstr>Insight from Workshops </vt:lpstr>
      <vt:lpstr>Insight from Workshops </vt:lpstr>
      <vt:lpstr>Insight from Workshops</vt:lpstr>
      <vt:lpstr>Wider Engagement</vt:lpstr>
      <vt:lpstr>Wider Engagement</vt:lpstr>
    </vt:vector>
  </TitlesOfParts>
  <Company>DMBC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(older people)</dc:title>
  <dc:creator>Mott, Laurie</dc:creator>
  <cp:lastModifiedBy>Waller, Hayley</cp:lastModifiedBy>
  <cp:revision>61</cp:revision>
  <dcterms:created xsi:type="dcterms:W3CDTF">2023-02-15T13:19:11Z</dcterms:created>
  <dcterms:modified xsi:type="dcterms:W3CDTF">2023-03-08T18:18:44Z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0x010100FF3357E79CE052499C1D5E25C7B49960</vt:lpwstr>
  </property>
</Properties>
</file>